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36"/>
  </p:notesMasterIdLst>
  <p:sldIdLst>
    <p:sldId id="274" r:id="rId2"/>
    <p:sldId id="333" r:id="rId3"/>
    <p:sldId id="316" r:id="rId4"/>
    <p:sldId id="290" r:id="rId5"/>
    <p:sldId id="286" r:id="rId6"/>
    <p:sldId id="272" r:id="rId7"/>
    <p:sldId id="287" r:id="rId8"/>
    <p:sldId id="334" r:id="rId9"/>
    <p:sldId id="319" r:id="rId10"/>
    <p:sldId id="276" r:id="rId11"/>
    <p:sldId id="315" r:id="rId12"/>
    <p:sldId id="318" r:id="rId13"/>
    <p:sldId id="320" r:id="rId14"/>
    <p:sldId id="275" r:id="rId15"/>
    <p:sldId id="317" r:id="rId16"/>
    <p:sldId id="321" r:id="rId17"/>
    <p:sldId id="280" r:id="rId18"/>
    <p:sldId id="322" r:id="rId19"/>
    <p:sldId id="282" r:id="rId20"/>
    <p:sldId id="323" r:id="rId21"/>
    <p:sldId id="326" r:id="rId22"/>
    <p:sldId id="324" r:id="rId23"/>
    <p:sldId id="328" r:id="rId24"/>
    <p:sldId id="327" r:id="rId25"/>
    <p:sldId id="329" r:id="rId26"/>
    <p:sldId id="335" r:id="rId27"/>
    <p:sldId id="289" r:id="rId28"/>
    <p:sldId id="332" r:id="rId29"/>
    <p:sldId id="284" r:id="rId30"/>
    <p:sldId id="337" r:id="rId31"/>
    <p:sldId id="300" r:id="rId32"/>
    <p:sldId id="301" r:id="rId33"/>
    <p:sldId id="303" r:id="rId34"/>
    <p:sldId id="36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240" userDrawn="1">
          <p15:clr>
            <a:srgbClr val="A4A3A4"/>
          </p15:clr>
        </p15:guide>
        <p15:guide id="4" pos="7104" userDrawn="1">
          <p15:clr>
            <a:srgbClr val="A4A3A4"/>
          </p15:clr>
        </p15:guide>
        <p15:guide id="5" orient="horz" pos="864" userDrawn="1">
          <p15:clr>
            <a:srgbClr val="A4A3A4"/>
          </p15:clr>
        </p15:guide>
        <p15:guide id="7" pos="7409" userDrawn="1">
          <p15:clr>
            <a:srgbClr val="A4A3A4"/>
          </p15:clr>
        </p15:guide>
        <p15:guide id="8" pos="576" userDrawn="1">
          <p15:clr>
            <a:srgbClr val="A4A3A4"/>
          </p15:clr>
        </p15:guide>
        <p15:guide id="9" pos="741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igi Pomante" initials="LP" lastIdx="9" clrIdx="0">
    <p:extLst>
      <p:ext uri="{19B8F6BF-5375-455C-9EA6-DF929625EA0E}">
        <p15:presenceInfo xmlns:p15="http://schemas.microsoft.com/office/powerpoint/2012/main" userId="Luigi Pomante" providerId="None"/>
      </p:ext>
    </p:extLst>
  </p:cmAuthor>
  <p:cmAuthor id="2" name="Gabriella D'andrea" initials="GD" lastIdx="1" clrIdx="1">
    <p:extLst>
      <p:ext uri="{19B8F6BF-5375-455C-9EA6-DF929625EA0E}">
        <p15:presenceInfo xmlns:p15="http://schemas.microsoft.com/office/powerpoint/2012/main" userId="S::gabriella.dandrea@graduate.univaq.it::aea05bc5-331c-43e4-8aa5-ceb76751860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4C4B"/>
    <a:srgbClr val="09A6CD"/>
    <a:srgbClr val="C00000"/>
    <a:srgbClr val="4F81BD"/>
    <a:srgbClr val="639A1A"/>
    <a:srgbClr val="455F17"/>
    <a:srgbClr val="5A7C1E"/>
    <a:srgbClr val="995E07"/>
    <a:srgbClr val="305808"/>
    <a:srgbClr val="FFE1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Stile chi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87"/>
    <p:restoredTop sz="92061" autoAdjust="0"/>
  </p:normalViewPr>
  <p:slideViewPr>
    <p:cSldViewPr>
      <p:cViewPr varScale="1">
        <p:scale>
          <a:sx n="108" d="100"/>
          <a:sy n="108" d="100"/>
        </p:scale>
        <p:origin x="930" y="96"/>
      </p:cViewPr>
      <p:guideLst>
        <p:guide pos="240"/>
        <p:guide pos="7104"/>
        <p:guide orient="horz" pos="864"/>
        <p:guide pos="7409"/>
        <p:guide pos="576"/>
        <p:guide pos="7418"/>
      </p:guideLst>
    </p:cSldViewPr>
  </p:slideViewPr>
  <p:outlineViewPr>
    <p:cViewPr>
      <p:scale>
        <a:sx n="33" d="100"/>
        <a:sy n="33" d="100"/>
      </p:scale>
      <p:origin x="0" y="-5992"/>
    </p:cViewPr>
  </p:outlineViewPr>
  <p:notesTextViewPr>
    <p:cViewPr>
      <p:scale>
        <a:sx n="1" d="1"/>
        <a:sy n="1" d="1"/>
      </p:scale>
      <p:origin x="0" y="0"/>
    </p:cViewPr>
  </p:notesTextViewPr>
  <p:sorterViewPr>
    <p:cViewPr>
      <p:scale>
        <a:sx n="66" d="100"/>
        <a:sy n="66" d="100"/>
      </p:scale>
      <p:origin x="0" y="0"/>
    </p:cViewPr>
  </p:sorterViewPr>
  <p:notesViewPr>
    <p:cSldViewPr showGuides="1">
      <p:cViewPr varScale="1">
        <p:scale>
          <a:sx n="86" d="100"/>
          <a:sy n="86" d="100"/>
        </p:scale>
        <p:origin x="39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AF43D0-DCFC-44D6-95E1-23FB25E79A9D}" type="datetimeFigureOut">
              <a:rPr lang="en-US" smtClean="0"/>
              <a:pPr/>
              <a:t>4/27/2024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DDB898-394D-406C-A65F-AEB051695695}" type="slidenum">
              <a:rPr lang="en-US" smtClean="0"/>
              <a:pPr/>
              <a:t>‹N›</a:t>
            </a:fld>
            <a:endParaRPr lang="en-US"/>
          </a:p>
        </p:txBody>
      </p:sp>
    </p:spTree>
    <p:extLst>
      <p:ext uri="{BB962C8B-B14F-4D97-AF65-F5344CB8AC3E}">
        <p14:creationId xmlns:p14="http://schemas.microsoft.com/office/powerpoint/2010/main" val="2527400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it.wikipedia.org/wiki/Costante_di_Brun"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it.wikipedia.org/wiki/Unit%C3%A0_aritmetica_e_logica" TargetMode="External"/><Relationship Id="rId4" Type="http://schemas.openxmlformats.org/officeDocument/2006/relationships/hyperlink" Target="https://it.wikipedia.org/wiki/Architettura_(computer)"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it.wikipedia.org/wiki/MM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it.wikipedia.org/wiki/SIMD"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JTA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Microcontroller"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en.wikipedia.org/wiki/FPGA" TargetMode="External"/><Relationship Id="rId5" Type="http://schemas.openxmlformats.org/officeDocument/2006/relationships/hyperlink" Target="https://en.wikipedia.org/wiki/Application-specific_integrated_circuit#Application-specific_standard_product" TargetMode="External"/><Relationship Id="rId4" Type="http://schemas.openxmlformats.org/officeDocument/2006/relationships/hyperlink" Target="https://en.wikipedia.org/wiki/ASIC"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Intel 80387 </a:t>
            </a:r>
            <a:r>
              <a:rPr lang="en-US" sz="1200" b="1" dirty="0">
                <a:sym typeface="Wingdings" pitchFamily="2" charset="2"/>
              </a:rPr>
              <a:t> paging introduction, </a:t>
            </a:r>
            <a:r>
              <a:rPr lang="en-US" sz="1200" dirty="0">
                <a:solidFill>
                  <a:schemeClr val="bg2">
                    <a:lumMod val="50000"/>
                  </a:schemeClr>
                </a:solidFill>
              </a:rPr>
              <a:t> improved characteristics of its trigonometric functions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p>
            <a:endParaRPr lang="it-IT" dirty="0"/>
          </a:p>
        </p:txBody>
      </p:sp>
      <p:sp>
        <p:nvSpPr>
          <p:cNvPr id="4" name="Segnaposto numero diapositiva 3"/>
          <p:cNvSpPr>
            <a:spLocks noGrp="1"/>
          </p:cNvSpPr>
          <p:nvPr>
            <p:ph type="sldNum" sz="quarter" idx="5"/>
          </p:nvPr>
        </p:nvSpPr>
        <p:spPr/>
        <p:txBody>
          <a:bodyPr/>
          <a:lstStyle/>
          <a:p>
            <a:fld id="{B68D2766-C49B-4C1A-9FEE-6F146754B02B}" type="slidenum">
              <a:rPr lang="en-US" smtClean="0"/>
              <a:t>3</a:t>
            </a:fld>
            <a:endParaRPr lang="en-US"/>
          </a:p>
        </p:txBody>
      </p:sp>
    </p:spTree>
    <p:extLst>
      <p:ext uri="{BB962C8B-B14F-4D97-AF65-F5344CB8AC3E}">
        <p14:creationId xmlns:p14="http://schemas.microsoft.com/office/powerpoint/2010/main" val="1856192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err="1">
                <a:solidFill>
                  <a:schemeClr val="tx1"/>
                </a:solidFill>
                <a:effectLst/>
                <a:latin typeface="+mn-lt"/>
                <a:ea typeface="+mn-ea"/>
                <a:cs typeface="+mn-cs"/>
              </a:rPr>
              <a:t>Cortex</a:t>
            </a:r>
            <a:r>
              <a:rPr lang="it-IT" sz="1200" b="0" i="0" kern="1200" dirty="0">
                <a:solidFill>
                  <a:schemeClr val="tx1"/>
                </a:solidFill>
                <a:effectLst/>
                <a:latin typeface="+mn-lt"/>
                <a:ea typeface="+mn-ea"/>
                <a:cs typeface="+mn-cs"/>
              </a:rPr>
              <a:t> A La famiglia </a:t>
            </a:r>
            <a:r>
              <a:rPr lang="it-IT" sz="1200" b="0" i="0" kern="1200" dirty="0" err="1">
                <a:solidFill>
                  <a:schemeClr val="tx1"/>
                </a:solidFill>
                <a:effectLst/>
                <a:latin typeface="+mn-lt"/>
                <a:ea typeface="+mn-ea"/>
                <a:cs typeface="+mn-cs"/>
              </a:rPr>
              <a:t>Cortex</a:t>
            </a:r>
            <a:r>
              <a:rPr lang="it-IT" sz="1200" b="0" i="0" kern="1200" dirty="0">
                <a:solidFill>
                  <a:schemeClr val="tx1"/>
                </a:solidFill>
                <a:effectLst/>
                <a:latin typeface="+mn-lt"/>
                <a:ea typeface="+mn-ea"/>
                <a:cs typeface="+mn-cs"/>
              </a:rPr>
              <a:t> A è stata sviluppata al fine di ottenere prestazioni elevate e consumi ridotti. Indirizzata ai computer, telefoni cellulari evoluti e più in generale le applicazioni che necessitano di potenza di calcolo e flessibilità.</a:t>
            </a:r>
          </a:p>
          <a:p>
            <a:endParaRPr lang="it-IT" sz="1200" b="0" i="0" kern="1200" dirty="0">
              <a:solidFill>
                <a:schemeClr val="tx1"/>
              </a:solidFill>
              <a:effectLst/>
              <a:latin typeface="+mn-lt"/>
              <a:ea typeface="+mn-ea"/>
              <a:cs typeface="+mn-cs"/>
            </a:endParaRPr>
          </a:p>
          <a:p>
            <a:endParaRPr lang="it-IT" sz="1200" b="0" i="0" kern="1200" dirty="0">
              <a:solidFill>
                <a:schemeClr val="tx1"/>
              </a:solidFill>
              <a:effectLst/>
              <a:latin typeface="+mn-lt"/>
              <a:ea typeface="+mn-ea"/>
              <a:cs typeface="+mn-cs"/>
            </a:endParaRPr>
          </a:p>
          <a:p>
            <a:r>
              <a:rPr lang="it-IT" sz="1200" b="0" i="0" kern="1200" dirty="0">
                <a:solidFill>
                  <a:schemeClr val="tx1"/>
                </a:solidFill>
                <a:effectLst/>
                <a:latin typeface="+mn-lt"/>
                <a:ea typeface="+mn-ea"/>
                <a:cs typeface="+mn-cs"/>
              </a:rPr>
              <a:t>The </a:t>
            </a:r>
            <a:r>
              <a:rPr lang="it-IT" sz="1200" b="0" i="0" kern="1200" dirty="0" err="1">
                <a:solidFill>
                  <a:schemeClr val="tx1"/>
                </a:solidFill>
                <a:effectLst/>
                <a:latin typeface="+mn-lt"/>
                <a:ea typeface="+mn-ea"/>
                <a:cs typeface="+mn-cs"/>
              </a:rPr>
              <a:t>ThumbEE</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instruction</a:t>
            </a:r>
            <a:r>
              <a:rPr lang="it-IT" sz="1200" b="0" i="0" kern="1200" dirty="0">
                <a:solidFill>
                  <a:schemeClr val="tx1"/>
                </a:solidFill>
                <a:effectLst/>
                <a:latin typeface="+mn-lt"/>
                <a:ea typeface="+mn-ea"/>
                <a:cs typeface="+mn-cs"/>
              </a:rPr>
              <a:t> set </a:t>
            </a:r>
            <a:r>
              <a:rPr lang="it-IT" sz="1200" b="0" i="0" kern="1200" dirty="0" err="1">
                <a:solidFill>
                  <a:schemeClr val="tx1"/>
                </a:solidFill>
                <a:effectLst/>
                <a:latin typeface="+mn-lt"/>
                <a:ea typeface="+mn-ea"/>
                <a:cs typeface="+mn-cs"/>
              </a:rPr>
              <a:t>is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based</a:t>
            </a:r>
            <a:r>
              <a:rPr lang="it-IT" sz="1200" b="0" i="0" kern="1200" dirty="0">
                <a:solidFill>
                  <a:schemeClr val="tx1"/>
                </a:solidFill>
                <a:effectLst/>
                <a:latin typeface="+mn-lt"/>
                <a:ea typeface="+mn-ea"/>
                <a:cs typeface="+mn-cs"/>
              </a:rPr>
              <a:t> on </a:t>
            </a:r>
            <a:r>
              <a:rPr lang="it-IT" sz="1200" b="0" i="0" kern="1200" dirty="0" err="1">
                <a:solidFill>
                  <a:schemeClr val="tx1"/>
                </a:solidFill>
                <a:effectLst/>
                <a:latin typeface="+mn-lt"/>
                <a:ea typeface="+mn-ea"/>
                <a:cs typeface="+mn-cs"/>
              </a:rPr>
              <a:t>Thumb</a:t>
            </a:r>
            <a:r>
              <a:rPr lang="it-IT" sz="1200" b="0" i="0" kern="1200" dirty="0">
                <a:solidFill>
                  <a:schemeClr val="tx1"/>
                </a:solidFill>
                <a:effectLst/>
                <a:latin typeface="+mn-lt"/>
                <a:ea typeface="+mn-ea"/>
                <a:cs typeface="+mn-cs"/>
              </a:rPr>
              <a:t>, with some </a:t>
            </a:r>
            <a:r>
              <a:rPr lang="it-IT" sz="1200" b="0" i="0" kern="1200" dirty="0" err="1">
                <a:solidFill>
                  <a:schemeClr val="tx1"/>
                </a:solidFill>
                <a:effectLst/>
                <a:latin typeface="+mn-lt"/>
                <a:ea typeface="+mn-ea"/>
                <a:cs typeface="+mn-cs"/>
              </a:rPr>
              <a:t>changes</a:t>
            </a:r>
            <a:r>
              <a:rPr lang="it-IT" sz="1200" b="0" i="0" kern="1200" dirty="0">
                <a:solidFill>
                  <a:schemeClr val="tx1"/>
                </a:solidFill>
                <a:effectLst/>
                <a:latin typeface="+mn-lt"/>
                <a:ea typeface="+mn-ea"/>
                <a:cs typeface="+mn-cs"/>
              </a:rPr>
              <a:t> and </a:t>
            </a:r>
            <a:r>
              <a:rPr lang="it-IT" sz="1200" b="0" i="0" kern="1200" dirty="0" err="1">
                <a:solidFill>
                  <a:schemeClr val="tx1"/>
                </a:solidFill>
                <a:effectLst/>
                <a:latin typeface="+mn-lt"/>
                <a:ea typeface="+mn-ea"/>
                <a:cs typeface="+mn-cs"/>
              </a:rPr>
              <a:t>additions</a:t>
            </a:r>
            <a:r>
              <a:rPr lang="it-IT" sz="1200" b="0" i="0" kern="1200" dirty="0">
                <a:solidFill>
                  <a:schemeClr val="tx1"/>
                </a:solidFill>
                <a:effectLst/>
                <a:latin typeface="+mn-lt"/>
                <a:ea typeface="+mn-ea"/>
                <a:cs typeface="+mn-cs"/>
              </a:rPr>
              <a:t> to </a:t>
            </a:r>
            <a:r>
              <a:rPr lang="it-IT" sz="1200" b="0" i="0" kern="1200" dirty="0" err="1">
                <a:solidFill>
                  <a:schemeClr val="tx1"/>
                </a:solidFill>
                <a:effectLst/>
                <a:latin typeface="+mn-lt"/>
                <a:ea typeface="+mn-ea"/>
                <a:cs typeface="+mn-cs"/>
              </a:rPr>
              <a:t>make</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it</a:t>
            </a:r>
            <a:r>
              <a:rPr lang="it-IT" sz="1200" b="0" i="0" kern="1200" dirty="0">
                <a:solidFill>
                  <a:schemeClr val="tx1"/>
                </a:solidFill>
                <a:effectLst/>
                <a:latin typeface="+mn-lt"/>
                <a:ea typeface="+mn-ea"/>
                <a:cs typeface="+mn-cs"/>
              </a:rPr>
              <a:t> a </a:t>
            </a:r>
            <a:r>
              <a:rPr lang="it-IT" sz="1200" b="0" i="0" kern="1200" dirty="0" err="1">
                <a:solidFill>
                  <a:schemeClr val="tx1"/>
                </a:solidFill>
                <a:effectLst/>
                <a:latin typeface="+mn-lt"/>
                <a:ea typeface="+mn-ea"/>
                <a:cs typeface="+mn-cs"/>
              </a:rPr>
              <a:t>better</a:t>
            </a:r>
            <a:r>
              <a:rPr lang="it-IT" sz="1200" b="0" i="0" kern="1200" dirty="0">
                <a:solidFill>
                  <a:schemeClr val="tx1"/>
                </a:solidFill>
                <a:effectLst/>
                <a:latin typeface="+mn-lt"/>
                <a:ea typeface="+mn-ea"/>
                <a:cs typeface="+mn-cs"/>
              </a:rPr>
              <a:t> target for </a:t>
            </a:r>
            <a:r>
              <a:rPr lang="it-IT" sz="1200" b="0" i="0" kern="1200" dirty="0" err="1">
                <a:solidFill>
                  <a:schemeClr val="tx1"/>
                </a:solidFill>
                <a:effectLst/>
                <a:latin typeface="+mn-lt"/>
                <a:ea typeface="+mn-ea"/>
                <a:cs typeface="+mn-cs"/>
              </a:rPr>
              <a:t>dynamically</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generated</a:t>
            </a:r>
            <a:r>
              <a:rPr lang="it-IT" sz="1200" b="0" i="0" kern="1200" dirty="0">
                <a:solidFill>
                  <a:schemeClr val="tx1"/>
                </a:solidFill>
                <a:effectLst/>
                <a:latin typeface="+mn-lt"/>
                <a:ea typeface="+mn-ea"/>
                <a:cs typeface="+mn-cs"/>
              </a:rPr>
              <a:t> code.</a:t>
            </a:r>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25</a:t>
            </a:fld>
            <a:endParaRPr lang="en-US"/>
          </a:p>
        </p:txBody>
      </p:sp>
    </p:spTree>
    <p:extLst>
      <p:ext uri="{BB962C8B-B14F-4D97-AF65-F5344CB8AC3E}">
        <p14:creationId xmlns:p14="http://schemas.microsoft.com/office/powerpoint/2010/main" val="2125404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Core i7 brand targets the business and high-end consumer </a:t>
            </a:r>
            <a:r>
              <a:rPr lang="it-IT" sz="1200" b="0" i="0" kern="1200" dirty="0" err="1">
                <a:solidFill>
                  <a:schemeClr val="tx1"/>
                </a:solidFill>
                <a:effectLst/>
                <a:latin typeface="+mn-lt"/>
                <a:ea typeface="+mn-ea"/>
                <a:cs typeface="+mn-cs"/>
              </a:rPr>
              <a:t>markets</a:t>
            </a:r>
            <a:r>
              <a:rPr lang="it-IT" sz="1200" b="0" i="0" kern="1200" dirty="0">
                <a:solidFill>
                  <a:schemeClr val="tx1"/>
                </a:solidFill>
                <a:effectLst/>
                <a:latin typeface="+mn-lt"/>
                <a:ea typeface="+mn-ea"/>
                <a:cs typeface="+mn-cs"/>
              </a:rPr>
              <a:t> for </a:t>
            </a:r>
            <a:r>
              <a:rPr lang="it-IT" sz="1200" b="0" i="0" kern="1200" dirty="0" err="1">
                <a:solidFill>
                  <a:schemeClr val="tx1"/>
                </a:solidFill>
                <a:effectLst/>
                <a:latin typeface="+mn-lt"/>
                <a:ea typeface="+mn-ea"/>
                <a:cs typeface="+mn-cs"/>
              </a:rPr>
              <a:t>both</a:t>
            </a:r>
            <a:r>
              <a:rPr lang="it-IT" sz="1200" b="0" i="0" kern="1200" dirty="0">
                <a:solidFill>
                  <a:schemeClr val="tx1"/>
                </a:solidFill>
                <a:effectLst/>
                <a:latin typeface="+mn-lt"/>
                <a:ea typeface="+mn-ea"/>
                <a:cs typeface="+mn-cs"/>
              </a:rPr>
              <a:t> desktop and laptop </a:t>
            </a:r>
            <a:r>
              <a:rPr lang="it-IT" sz="1200" b="0" i="0" kern="1200" dirty="0" err="1">
                <a:solidFill>
                  <a:schemeClr val="tx1"/>
                </a:solidFill>
                <a:effectLst/>
                <a:latin typeface="+mn-lt"/>
                <a:ea typeface="+mn-ea"/>
                <a:cs typeface="+mn-cs"/>
              </a:rPr>
              <a:t>computers</a:t>
            </a:r>
            <a:r>
              <a:rPr lang="it-IT" sz="1200" b="0" i="0" kern="1200" dirty="0">
                <a:solidFill>
                  <a:schemeClr val="tx1"/>
                </a:solidFill>
                <a:effectLst/>
                <a:latin typeface="+mn-lt"/>
                <a:ea typeface="+mn-ea"/>
                <a:cs typeface="+mn-cs"/>
              </a:rPr>
              <a:t>,</a:t>
            </a:r>
          </a:p>
          <a:p>
            <a:endParaRPr lang="it-IT" sz="1200" b="0" i="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27</a:t>
            </a:fld>
            <a:endParaRPr lang="en-US"/>
          </a:p>
        </p:txBody>
      </p:sp>
    </p:spTree>
    <p:extLst>
      <p:ext uri="{BB962C8B-B14F-4D97-AF65-F5344CB8AC3E}">
        <p14:creationId xmlns:p14="http://schemas.microsoft.com/office/powerpoint/2010/main" val="3205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FDIV bug </a:t>
            </a:r>
            <a:r>
              <a:rPr lang="it-IT" sz="1200" b="0" i="0" kern="1200" dirty="0">
                <a:solidFill>
                  <a:schemeClr val="tx1"/>
                </a:solidFill>
                <a:effectLst/>
                <a:latin typeface="+mn-lt"/>
                <a:ea typeface="+mn-ea"/>
                <a:cs typeface="+mn-cs"/>
              </a:rPr>
              <a:t>La scoperta avvenne nel dicembre del 1994, quando il professore, intento nella sua opera di ricerca, tentò di calcolare il risultato di una particolare espressione matematica (la </a:t>
            </a:r>
            <a:r>
              <a:rPr lang="it-IT" sz="1200" b="0" i="0" u="none" strike="noStrike" kern="1200" dirty="0">
                <a:solidFill>
                  <a:schemeClr val="tx1"/>
                </a:solidFill>
                <a:effectLst/>
                <a:latin typeface="+mn-lt"/>
                <a:ea typeface="+mn-ea"/>
                <a:cs typeface="+mn-cs"/>
                <a:hlinkClick r:id="rId3" tooltip="Costante di Brun"/>
              </a:rPr>
              <a:t>costante di Brun</a:t>
            </a:r>
            <a:r>
              <a:rPr lang="it-IT" sz="1200" b="0" i="0" kern="1200" dirty="0">
                <a:solidFill>
                  <a:schemeClr val="tx1"/>
                </a:solidFill>
                <a:effectLst/>
                <a:latin typeface="+mn-lt"/>
                <a:ea typeface="+mn-ea"/>
                <a:cs typeface="+mn-cs"/>
              </a:rPr>
              <a:t>); il risultato ottenuto era ben lontano da quanto si era prospettato teoricamente, anche considerando possibili errori di arrotondamento. l 30 ottobre 1994, il prof inviò una e-mail che descriveva l'errore che aveva scoperto nell'unità in virgola mobile Pentium a vari contatti, richiedendo rapporti di test per la falla sui 486-DX4, Pentium e cloni Pentium</a:t>
            </a:r>
          </a:p>
          <a:p>
            <a:endParaRPr lang="it-IT" sz="1200" b="0" i="0" kern="1200" dirty="0">
              <a:solidFill>
                <a:schemeClr val="tx1"/>
              </a:solidFill>
              <a:effectLst/>
              <a:latin typeface="+mn-lt"/>
              <a:ea typeface="+mn-ea"/>
              <a:cs typeface="+mn-cs"/>
            </a:endParaRPr>
          </a:p>
          <a:p>
            <a:r>
              <a:rPr lang="it-IT" sz="1200" b="0" i="0" kern="1200" dirty="0">
                <a:solidFill>
                  <a:schemeClr val="tx1"/>
                </a:solidFill>
                <a:effectLst/>
                <a:latin typeface="+mn-lt"/>
                <a:ea typeface="+mn-ea"/>
                <a:cs typeface="+mn-cs"/>
              </a:rPr>
              <a:t>SIMD </a:t>
            </a:r>
            <a:r>
              <a:rPr lang="it-IT" sz="1200" b="1" i="0" kern="1200" dirty="0">
                <a:solidFill>
                  <a:schemeClr val="tx1"/>
                </a:solidFill>
                <a:effectLst/>
                <a:latin typeface="+mn-lt"/>
                <a:ea typeface="+mn-ea"/>
                <a:cs typeface="+mn-cs"/>
              </a:rPr>
              <a:t>Single </a:t>
            </a:r>
            <a:r>
              <a:rPr lang="it-IT" sz="1200" b="1" i="0" kern="1200" dirty="0" err="1">
                <a:solidFill>
                  <a:schemeClr val="tx1"/>
                </a:solidFill>
                <a:effectLst/>
                <a:latin typeface="+mn-lt"/>
                <a:ea typeface="+mn-ea"/>
                <a:cs typeface="+mn-cs"/>
              </a:rPr>
              <a:t>Instruction</a:t>
            </a:r>
            <a:r>
              <a:rPr lang="it-IT" sz="1200" b="1" i="0" kern="1200" dirty="0">
                <a:solidFill>
                  <a:schemeClr val="tx1"/>
                </a:solidFill>
                <a:effectLst/>
                <a:latin typeface="+mn-lt"/>
                <a:ea typeface="+mn-ea"/>
                <a:cs typeface="+mn-cs"/>
              </a:rPr>
              <a:t> </a:t>
            </a:r>
            <a:r>
              <a:rPr lang="it-IT" sz="1200" b="1" i="0" kern="1200" dirty="0" err="1">
                <a:solidFill>
                  <a:schemeClr val="tx1"/>
                </a:solidFill>
                <a:effectLst/>
                <a:latin typeface="+mn-lt"/>
                <a:ea typeface="+mn-ea"/>
                <a:cs typeface="+mn-cs"/>
              </a:rPr>
              <a:t>stream</a:t>
            </a:r>
            <a:r>
              <a:rPr lang="it-IT" sz="1200" b="1" i="0" kern="1200" dirty="0">
                <a:solidFill>
                  <a:schemeClr val="tx1"/>
                </a:solidFill>
                <a:effectLst/>
                <a:latin typeface="+mn-lt"/>
                <a:ea typeface="+mn-ea"/>
                <a:cs typeface="+mn-cs"/>
              </a:rPr>
              <a:t>, Multiple Data </a:t>
            </a:r>
            <a:r>
              <a:rPr lang="it-IT" sz="1200" b="1" i="0" kern="1200" dirty="0" err="1">
                <a:solidFill>
                  <a:schemeClr val="tx1"/>
                </a:solidFill>
                <a:effectLst/>
                <a:latin typeface="+mn-lt"/>
                <a:ea typeface="+mn-ea"/>
                <a:cs typeface="+mn-cs"/>
              </a:rPr>
              <a:t>stream</a:t>
            </a:r>
            <a:r>
              <a:rPr lang="it-IT" sz="1200" b="0" i="0" kern="1200" dirty="0">
                <a:solidFill>
                  <a:schemeClr val="tx1"/>
                </a:solidFill>
                <a:effectLst/>
                <a:latin typeface="+mn-lt"/>
                <a:ea typeface="+mn-ea"/>
                <a:cs typeface="+mn-cs"/>
              </a:rPr>
              <a:t> (</a:t>
            </a:r>
            <a:r>
              <a:rPr lang="it-IT" sz="1200" b="1" i="0" kern="1200" dirty="0">
                <a:solidFill>
                  <a:schemeClr val="tx1"/>
                </a:solidFill>
                <a:effectLst/>
                <a:latin typeface="+mn-lt"/>
                <a:ea typeface="+mn-ea"/>
                <a:cs typeface="+mn-cs"/>
              </a:rPr>
              <a:t>SIMD</a:t>
            </a:r>
            <a:r>
              <a:rPr lang="it-IT" sz="1200" b="0" i="0" kern="1200" dirty="0">
                <a:solidFill>
                  <a:schemeClr val="tx1"/>
                </a:solidFill>
                <a:effectLst/>
                <a:latin typeface="+mn-lt"/>
                <a:ea typeface="+mn-ea"/>
                <a:cs typeface="+mn-cs"/>
              </a:rPr>
              <a:t>) è un'</a:t>
            </a:r>
            <a:r>
              <a:rPr lang="it-IT" sz="1200" b="0" i="0" u="none" strike="noStrike" kern="1200" dirty="0">
                <a:solidFill>
                  <a:schemeClr val="tx1"/>
                </a:solidFill>
                <a:effectLst/>
                <a:latin typeface="+mn-lt"/>
                <a:ea typeface="+mn-ea"/>
                <a:cs typeface="+mn-cs"/>
                <a:hlinkClick r:id="rId4" tooltip="Architettura (computer)"/>
              </a:rPr>
              <a:t>architettura</a:t>
            </a:r>
            <a:r>
              <a:rPr lang="it-IT" sz="1200" b="0" i="0" kern="1200" dirty="0">
                <a:solidFill>
                  <a:schemeClr val="tx1"/>
                </a:solidFill>
                <a:effectLst/>
                <a:latin typeface="+mn-lt"/>
                <a:ea typeface="+mn-ea"/>
                <a:cs typeface="+mn-cs"/>
              </a:rPr>
              <a:t> in cui più unità di elaborazione elaborano più flussi di dati in parallelo</a:t>
            </a:r>
            <a:r>
              <a:rPr lang="it-IT" sz="1200" b="0" i="0" u="none" strike="noStrike" kern="1200" baseline="30000" dirty="0">
                <a:solidFill>
                  <a:schemeClr val="tx1"/>
                </a:solidFill>
                <a:effectLst/>
                <a:latin typeface="+mn-lt"/>
                <a:ea typeface="+mn-ea"/>
                <a:cs typeface="+mn-cs"/>
              </a:rPr>
              <a:t>.</a:t>
            </a:r>
            <a:r>
              <a:rPr lang="it-IT" sz="1200" b="0" i="0" kern="1200" dirty="0">
                <a:solidFill>
                  <a:schemeClr val="tx1"/>
                </a:solidFill>
                <a:effectLst/>
                <a:latin typeface="+mn-lt"/>
                <a:ea typeface="+mn-ea"/>
                <a:cs typeface="+mn-cs"/>
              </a:rPr>
              <a:t> Il modello SIMD è composto da un'unica unità di controllo che esegue una istruzione alla volta controllando più </a:t>
            </a:r>
            <a:r>
              <a:rPr lang="it-IT" sz="1200" b="0" i="0" u="none" strike="noStrike" kern="1200" dirty="0">
                <a:solidFill>
                  <a:schemeClr val="tx1"/>
                </a:solidFill>
                <a:effectLst/>
                <a:latin typeface="+mn-lt"/>
                <a:ea typeface="+mn-ea"/>
                <a:cs typeface="+mn-cs"/>
                <a:hlinkClick r:id="rId5" tooltip="Unità aritmetica e logica"/>
              </a:rPr>
              <a:t>ALU</a:t>
            </a:r>
            <a:r>
              <a:rPr lang="it-IT" sz="1200" b="0" i="0" kern="1200" dirty="0">
                <a:solidFill>
                  <a:schemeClr val="tx1"/>
                </a:solidFill>
                <a:effectLst/>
                <a:latin typeface="+mn-lt"/>
                <a:ea typeface="+mn-ea"/>
                <a:cs typeface="+mn-cs"/>
              </a:rPr>
              <a:t> che operano in maniera sincrona. Ad ogni passo, tutti gli elementi eseguono la stessa istruzione scalare, ma ciascuno su un dato differente. Un elaboratore basato su questo modello è anche detto Array Processor.</a:t>
            </a:r>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12</a:t>
            </a:fld>
            <a:endParaRPr lang="en-US"/>
          </a:p>
        </p:txBody>
      </p:sp>
    </p:spTree>
    <p:extLst>
      <p:ext uri="{BB962C8B-B14F-4D97-AF65-F5344CB8AC3E}">
        <p14:creationId xmlns:p14="http://schemas.microsoft.com/office/powerpoint/2010/main" val="2904711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14</a:t>
            </a:fld>
            <a:endParaRPr lang="en-US"/>
          </a:p>
        </p:txBody>
      </p:sp>
    </p:spTree>
    <p:extLst>
      <p:ext uri="{BB962C8B-B14F-4D97-AF65-F5344CB8AC3E}">
        <p14:creationId xmlns:p14="http://schemas.microsoft.com/office/powerpoint/2010/main" val="29618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Intel P6 family aumento livello di parallelismo superscalar </a:t>
            </a:r>
            <a:r>
              <a:rPr lang="it-IT" dirty="0" err="1"/>
              <a:t>architecture</a:t>
            </a:r>
            <a:r>
              <a:rPr lang="it-IT" dirty="0"/>
              <a:t>. </a:t>
            </a:r>
            <a:r>
              <a:rPr lang="it-IT" sz="1200" b="0" i="0" kern="1200" dirty="0">
                <a:solidFill>
                  <a:schemeClr val="tx1"/>
                </a:solidFill>
                <a:effectLst/>
                <a:latin typeface="+mn-lt"/>
                <a:ea typeface="+mn-ea"/>
                <a:cs typeface="+mn-cs"/>
              </a:rPr>
              <a:t>superscalar processor can </a:t>
            </a:r>
            <a:r>
              <a:rPr lang="it-IT" sz="1200" b="0" i="0" kern="1200" dirty="0" err="1">
                <a:solidFill>
                  <a:schemeClr val="tx1"/>
                </a:solidFill>
                <a:effectLst/>
                <a:latin typeface="+mn-lt"/>
                <a:ea typeface="+mn-ea"/>
                <a:cs typeface="+mn-cs"/>
              </a:rPr>
              <a:t>execute</a:t>
            </a:r>
            <a:r>
              <a:rPr lang="it-IT" sz="1200" b="0" i="0" kern="1200" dirty="0">
                <a:solidFill>
                  <a:schemeClr val="tx1"/>
                </a:solidFill>
                <a:effectLst/>
                <a:latin typeface="+mn-lt"/>
                <a:ea typeface="+mn-ea"/>
                <a:cs typeface="+mn-cs"/>
              </a:rPr>
              <a:t> more </a:t>
            </a:r>
            <a:r>
              <a:rPr lang="it-IT" sz="1200" b="0" i="0" kern="1200" dirty="0" err="1">
                <a:solidFill>
                  <a:schemeClr val="tx1"/>
                </a:solidFill>
                <a:effectLst/>
                <a:latin typeface="+mn-lt"/>
                <a:ea typeface="+mn-ea"/>
                <a:cs typeface="+mn-cs"/>
              </a:rPr>
              <a:t>than</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one</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instruction</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during</a:t>
            </a:r>
            <a:r>
              <a:rPr lang="it-IT" sz="1200" b="0" i="0" kern="1200" dirty="0">
                <a:solidFill>
                  <a:schemeClr val="tx1"/>
                </a:solidFill>
                <a:effectLst/>
                <a:latin typeface="+mn-lt"/>
                <a:ea typeface="+mn-ea"/>
                <a:cs typeface="+mn-cs"/>
              </a:rPr>
              <a:t> a clock </a:t>
            </a:r>
            <a:r>
              <a:rPr lang="it-IT" sz="1200" b="0" i="0" kern="1200" dirty="0" err="1">
                <a:solidFill>
                  <a:schemeClr val="tx1"/>
                </a:solidFill>
                <a:effectLst/>
                <a:latin typeface="+mn-lt"/>
                <a:ea typeface="+mn-ea"/>
                <a:cs typeface="+mn-cs"/>
              </a:rPr>
              <a:t>cycle</a:t>
            </a:r>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15</a:t>
            </a:fld>
            <a:endParaRPr lang="en-US"/>
          </a:p>
        </p:txBody>
      </p:sp>
    </p:spTree>
    <p:extLst>
      <p:ext uri="{BB962C8B-B14F-4D97-AF65-F5344CB8AC3E}">
        <p14:creationId xmlns:p14="http://schemas.microsoft.com/office/powerpoint/2010/main" val="1689033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Pentium Pro </a:t>
            </a:r>
            <a:r>
              <a:rPr lang="it-IT" dirty="0">
                <a:sym typeface="Wingdings" pitchFamily="2" charset="2"/>
              </a:rPr>
              <a:t></a:t>
            </a:r>
            <a:r>
              <a:rPr lang="it-IT" dirty="0" err="1"/>
              <a:t>registers</a:t>
            </a:r>
            <a:r>
              <a:rPr lang="it-IT" dirty="0"/>
              <a:t>: </a:t>
            </a:r>
            <a:r>
              <a:rPr lang="it-IT" sz="1200" b="0" i="0" kern="1200" dirty="0">
                <a:solidFill>
                  <a:schemeClr val="tx1"/>
                </a:solidFill>
                <a:effectLst/>
                <a:latin typeface="+mn-lt"/>
                <a:ea typeface="+mn-ea"/>
                <a:cs typeface="+mn-cs"/>
              </a:rPr>
              <a:t> 8 </a:t>
            </a:r>
            <a:r>
              <a:rPr lang="it-IT" sz="1200" b="0" i="0" kern="1200" dirty="0" err="1">
                <a:solidFill>
                  <a:schemeClr val="tx1"/>
                </a:solidFill>
                <a:effectLst/>
                <a:latin typeface="+mn-lt"/>
                <a:ea typeface="+mn-ea"/>
                <a:cs typeface="+mn-cs"/>
              </a:rPr>
              <a:t>but</a:t>
            </a:r>
            <a:r>
              <a:rPr lang="it-IT" sz="1200" b="0" i="0" kern="1200" dirty="0">
                <a:solidFill>
                  <a:schemeClr val="tx1"/>
                </a:solidFill>
                <a:effectLst/>
                <a:latin typeface="+mn-lt"/>
                <a:ea typeface="+mn-ea"/>
                <a:cs typeface="+mn-cs"/>
              </a:rPr>
              <a:t> First </a:t>
            </a:r>
            <a:r>
              <a:rPr lang="it-IT" sz="1200" b="0" i="0" kern="1200" dirty="0" err="1">
                <a:solidFill>
                  <a:schemeClr val="tx1"/>
                </a:solidFill>
                <a:effectLst/>
                <a:latin typeface="+mn-lt"/>
                <a:ea typeface="+mn-ea"/>
                <a:cs typeface="+mn-cs"/>
              </a:rPr>
              <a:t>four</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register</a:t>
            </a:r>
            <a:r>
              <a:rPr lang="it-IT" sz="1200" b="0" i="0" kern="1200" dirty="0">
                <a:solidFill>
                  <a:schemeClr val="tx1"/>
                </a:solidFill>
                <a:effectLst/>
                <a:latin typeface="+mn-lt"/>
                <a:ea typeface="+mn-ea"/>
                <a:cs typeface="+mn-cs"/>
              </a:rPr>
              <a:t> are </a:t>
            </a:r>
            <a:r>
              <a:rPr lang="it-IT" sz="1200" b="0" i="0" kern="1200" dirty="0" err="1">
                <a:solidFill>
                  <a:schemeClr val="tx1"/>
                </a:solidFill>
                <a:effectLst/>
                <a:latin typeface="+mn-lt"/>
                <a:ea typeface="+mn-ea"/>
                <a:cs typeface="+mn-cs"/>
              </a:rPr>
              <a:t>used</a:t>
            </a:r>
            <a:r>
              <a:rPr lang="it-IT" sz="1200" b="0" i="0" kern="1200" dirty="0">
                <a:solidFill>
                  <a:schemeClr val="tx1"/>
                </a:solidFill>
                <a:effectLst/>
                <a:latin typeface="+mn-lt"/>
                <a:ea typeface="+mn-ea"/>
                <a:cs typeface="+mn-cs"/>
              </a:rPr>
              <a:t> for data </a:t>
            </a:r>
            <a:r>
              <a:rPr lang="it-IT" sz="1200" b="0" i="0" kern="1200" dirty="0" err="1">
                <a:solidFill>
                  <a:schemeClr val="tx1"/>
                </a:solidFill>
                <a:effectLst/>
                <a:latin typeface="+mn-lt"/>
                <a:ea typeface="+mn-ea"/>
                <a:cs typeface="+mn-cs"/>
              </a:rPr>
              <a:t>manipulation</a:t>
            </a:r>
            <a:r>
              <a:rPr lang="it-IT" sz="1200" b="0" i="0" kern="1200" dirty="0">
                <a:solidFill>
                  <a:schemeClr val="tx1"/>
                </a:solidFill>
                <a:effectLst/>
                <a:latin typeface="+mn-lt"/>
                <a:ea typeface="+mn-ea"/>
                <a:cs typeface="+mn-cs"/>
              </a:rPr>
              <a:t> and </a:t>
            </a:r>
            <a:r>
              <a:rPr lang="it-IT" sz="1200" b="0" i="0" kern="1200" dirty="0" err="1">
                <a:solidFill>
                  <a:schemeClr val="tx1"/>
                </a:solidFill>
                <a:effectLst/>
                <a:latin typeface="+mn-lt"/>
                <a:ea typeface="+mn-ea"/>
                <a:cs typeface="+mn-cs"/>
              </a:rPr>
              <a:t>next</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four</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register</a:t>
            </a:r>
            <a:r>
              <a:rPr lang="it-IT" sz="1200" b="0" i="0" kern="1200" dirty="0">
                <a:solidFill>
                  <a:schemeClr val="tx1"/>
                </a:solidFill>
                <a:effectLst/>
                <a:latin typeface="+mn-lt"/>
                <a:ea typeface="+mn-ea"/>
                <a:cs typeface="+mn-cs"/>
              </a:rPr>
              <a:t> are </a:t>
            </a:r>
            <a:r>
              <a:rPr lang="it-IT" sz="1200" b="0" i="0" kern="1200" dirty="0" err="1">
                <a:solidFill>
                  <a:schemeClr val="tx1"/>
                </a:solidFill>
                <a:effectLst/>
                <a:latin typeface="+mn-lt"/>
                <a:ea typeface="+mn-ea"/>
                <a:cs typeface="+mn-cs"/>
              </a:rPr>
              <a:t>used</a:t>
            </a:r>
            <a:r>
              <a:rPr lang="it-IT" sz="1200" b="0" i="0" kern="1200" dirty="0">
                <a:solidFill>
                  <a:schemeClr val="tx1"/>
                </a:solidFill>
                <a:effectLst/>
                <a:latin typeface="+mn-lt"/>
                <a:ea typeface="+mn-ea"/>
                <a:cs typeface="+mn-cs"/>
              </a:rPr>
              <a:t> to </a:t>
            </a:r>
            <a:r>
              <a:rPr lang="it-IT" sz="1200" b="0" i="0" kern="1200" dirty="0" err="1">
                <a:solidFill>
                  <a:schemeClr val="tx1"/>
                </a:solidFill>
                <a:effectLst/>
                <a:latin typeface="+mn-lt"/>
                <a:ea typeface="+mn-ea"/>
                <a:cs typeface="+mn-cs"/>
              </a:rPr>
              <a:t>hold</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address</a:t>
            </a:r>
            <a:endParaRPr lang="it-IT" sz="1200" b="0" i="0" kern="1200" dirty="0">
              <a:solidFill>
                <a:schemeClr val="tx1"/>
              </a:solidFill>
              <a:effectLst/>
              <a:latin typeface="+mn-lt"/>
              <a:ea typeface="+mn-ea"/>
              <a:cs typeface="+mn-cs"/>
            </a:endParaRPr>
          </a:p>
          <a:p>
            <a:r>
              <a:rPr lang="it-IT" sz="1200" b="0" i="0" kern="1200" dirty="0">
                <a:solidFill>
                  <a:schemeClr val="tx1"/>
                </a:solidFill>
                <a:effectLst/>
                <a:latin typeface="+mn-lt"/>
                <a:ea typeface="+mn-ea"/>
                <a:cs typeface="+mn-cs"/>
              </a:rPr>
              <a:t>	    ISA: </a:t>
            </a:r>
            <a:r>
              <a:rPr lang="it-IT" sz="1200" b="0" i="0" kern="1200" dirty="0" err="1">
                <a:solidFill>
                  <a:schemeClr val="tx1"/>
                </a:solidFill>
                <a:effectLst/>
                <a:latin typeface="+mn-lt"/>
                <a:ea typeface="+mn-ea"/>
                <a:cs typeface="+mn-cs"/>
              </a:rPr>
              <a:t>There</a:t>
            </a:r>
            <a:r>
              <a:rPr lang="it-IT" sz="1200" b="0" i="0" kern="1200" dirty="0">
                <a:solidFill>
                  <a:schemeClr val="tx1"/>
                </a:solidFill>
                <a:effectLst/>
                <a:latin typeface="+mn-lt"/>
                <a:ea typeface="+mn-ea"/>
                <a:cs typeface="+mn-cs"/>
              </a:rPr>
              <a:t> are </a:t>
            </a:r>
            <a:r>
              <a:rPr lang="it-IT" sz="1200" b="0" i="0" kern="1200" dirty="0" err="1">
                <a:solidFill>
                  <a:schemeClr val="tx1"/>
                </a:solidFill>
                <a:effectLst/>
                <a:latin typeface="+mn-lt"/>
                <a:ea typeface="+mn-ea"/>
                <a:cs typeface="+mn-cs"/>
              </a:rPr>
              <a:t>Register</a:t>
            </a:r>
            <a:r>
              <a:rPr lang="it-IT" sz="1200" b="0" i="0" kern="1200" dirty="0">
                <a:solidFill>
                  <a:schemeClr val="tx1"/>
                </a:solidFill>
                <a:effectLst/>
                <a:latin typeface="+mn-lt"/>
                <a:ea typeface="+mn-ea"/>
                <a:cs typeface="+mn-cs"/>
              </a:rPr>
              <a:t>-to-</a:t>
            </a:r>
            <a:r>
              <a:rPr lang="it-IT" sz="1200" b="0" i="0" kern="1200" dirty="0" err="1">
                <a:solidFill>
                  <a:schemeClr val="tx1"/>
                </a:solidFill>
                <a:effectLst/>
                <a:latin typeface="+mn-lt"/>
                <a:ea typeface="+mn-ea"/>
                <a:cs typeface="+mn-cs"/>
              </a:rPr>
              <a:t>Register</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instructions</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Register</a:t>
            </a:r>
            <a:r>
              <a:rPr lang="it-IT" sz="1200" b="0" i="0" kern="1200" dirty="0">
                <a:solidFill>
                  <a:schemeClr val="tx1"/>
                </a:solidFill>
                <a:effectLst/>
                <a:latin typeface="+mn-lt"/>
                <a:ea typeface="+mn-ea"/>
                <a:cs typeface="+mn-cs"/>
              </a:rPr>
              <a:t>-to-Memory </a:t>
            </a:r>
            <a:r>
              <a:rPr lang="it-IT" sz="1200" b="0" i="0" kern="1200" dirty="0" err="1">
                <a:solidFill>
                  <a:schemeClr val="tx1"/>
                </a:solidFill>
                <a:effectLst/>
                <a:latin typeface="+mn-lt"/>
                <a:ea typeface="+mn-ea"/>
                <a:cs typeface="+mn-cs"/>
              </a:rPr>
              <a:t>instructions</a:t>
            </a:r>
            <a:r>
              <a:rPr lang="it-IT" sz="1200" b="0" i="0" kern="1200" dirty="0">
                <a:solidFill>
                  <a:schemeClr val="tx1"/>
                </a:solidFill>
                <a:effectLst/>
                <a:latin typeface="+mn-lt"/>
                <a:ea typeface="+mn-ea"/>
                <a:cs typeface="+mn-cs"/>
              </a:rPr>
              <a:t> and Memory-to-Memory </a:t>
            </a:r>
            <a:r>
              <a:rPr lang="it-IT" sz="1200" b="0" i="0" kern="1200" dirty="0" err="1">
                <a:solidFill>
                  <a:schemeClr val="tx1"/>
                </a:solidFill>
                <a:effectLst/>
                <a:latin typeface="+mn-lt"/>
                <a:ea typeface="+mn-ea"/>
                <a:cs typeface="+mn-cs"/>
              </a:rPr>
              <a:t>instructions</a:t>
            </a:r>
            <a:endParaRPr lang="it-IT" sz="1200" b="0" i="0" kern="1200" dirty="0">
              <a:solidFill>
                <a:schemeClr val="tx1"/>
              </a:solidFill>
              <a:effectLst/>
              <a:latin typeface="+mn-lt"/>
              <a:ea typeface="+mn-ea"/>
              <a:cs typeface="+mn-cs"/>
            </a:endParaRPr>
          </a:p>
          <a:p>
            <a:r>
              <a:rPr lang="it-IT" sz="1200" b="0" i="0" kern="1200" dirty="0">
                <a:solidFill>
                  <a:schemeClr val="tx1"/>
                </a:solidFill>
                <a:effectLst/>
                <a:latin typeface="+mn-lt"/>
                <a:ea typeface="+mn-ea"/>
                <a:cs typeface="+mn-cs"/>
              </a:rPr>
              <a:t>Pentium II </a:t>
            </a:r>
            <a:r>
              <a:rPr lang="it-IT" sz="1200" b="0" i="0" kern="1200" dirty="0">
                <a:solidFill>
                  <a:schemeClr val="tx1"/>
                </a:solidFill>
                <a:effectLst/>
                <a:latin typeface="+mn-lt"/>
                <a:ea typeface="+mn-ea"/>
                <a:cs typeface="+mn-cs"/>
                <a:sym typeface="Wingdings" pitchFamily="2" charset="2"/>
              </a:rPr>
              <a:t> </a:t>
            </a:r>
            <a:r>
              <a:rPr lang="it-IT" sz="1200" b="0" i="0" kern="1200" dirty="0">
                <a:solidFill>
                  <a:schemeClr val="tx1"/>
                </a:solidFill>
                <a:effectLst/>
                <a:latin typeface="+mn-lt"/>
                <a:ea typeface="+mn-ea"/>
                <a:cs typeface="+mn-cs"/>
              </a:rPr>
              <a:t>a sigla </a:t>
            </a:r>
            <a:r>
              <a:rPr lang="it-IT" sz="1200" b="0" i="0" u="none" strike="noStrike" kern="1200" dirty="0">
                <a:solidFill>
                  <a:schemeClr val="tx1"/>
                </a:solidFill>
                <a:effectLst/>
                <a:latin typeface="+mn-lt"/>
                <a:ea typeface="+mn-ea"/>
                <a:cs typeface="+mn-cs"/>
                <a:hlinkClick r:id="rId3" tooltip="MMX"/>
              </a:rPr>
              <a:t>MMX</a:t>
            </a:r>
            <a:r>
              <a:rPr lang="it-IT" sz="1200" b="0" i="0" kern="1200" dirty="0">
                <a:solidFill>
                  <a:schemeClr val="tx1"/>
                </a:solidFill>
                <a:effectLst/>
                <a:latin typeface="+mn-lt"/>
                <a:ea typeface="+mn-ea"/>
                <a:cs typeface="+mn-cs"/>
              </a:rPr>
              <a:t> (MultiMedia </a:t>
            </a:r>
            <a:r>
              <a:rPr lang="it-IT" sz="1200" b="0" i="0" kern="1200" dirty="0" err="1">
                <a:solidFill>
                  <a:schemeClr val="tx1"/>
                </a:solidFill>
                <a:effectLst/>
                <a:latin typeface="+mn-lt"/>
                <a:ea typeface="+mn-ea"/>
                <a:cs typeface="+mn-cs"/>
              </a:rPr>
              <a:t>eXtension</a:t>
            </a:r>
            <a:r>
              <a:rPr lang="it-IT" sz="1200" b="0" i="0" kern="1200" dirty="0">
                <a:solidFill>
                  <a:schemeClr val="tx1"/>
                </a:solidFill>
                <a:effectLst/>
                <a:latin typeface="+mn-lt"/>
                <a:ea typeface="+mn-ea"/>
                <a:cs typeface="+mn-cs"/>
              </a:rPr>
              <a:t>) infatti indica la presenza di alcune istruzioni macchina aggiuntive di tipo </a:t>
            </a:r>
            <a:r>
              <a:rPr lang="it-IT" sz="1200" b="0" i="0" u="none" strike="noStrike" kern="1200" dirty="0">
                <a:solidFill>
                  <a:schemeClr val="tx1"/>
                </a:solidFill>
                <a:effectLst/>
                <a:latin typeface="+mn-lt"/>
                <a:ea typeface="+mn-ea"/>
                <a:cs typeface="+mn-cs"/>
                <a:hlinkClick r:id="rId4" tooltip="SIMD"/>
              </a:rPr>
              <a:t>SIMD</a:t>
            </a:r>
            <a:r>
              <a:rPr lang="it-IT" sz="1200" b="0" i="0" kern="1200" dirty="0">
                <a:solidFill>
                  <a:schemeClr val="tx1"/>
                </a:solidFill>
                <a:effectLst/>
                <a:latin typeface="+mn-lt"/>
                <a:ea typeface="+mn-ea"/>
                <a:cs typeface="+mn-cs"/>
              </a:rPr>
              <a:t> (Single </a:t>
            </a:r>
            <a:r>
              <a:rPr lang="it-IT" sz="1200" b="0" i="0" kern="1200" dirty="0" err="1">
                <a:solidFill>
                  <a:schemeClr val="tx1"/>
                </a:solidFill>
                <a:effectLst/>
                <a:latin typeface="+mn-lt"/>
                <a:ea typeface="+mn-ea"/>
                <a:cs typeface="+mn-cs"/>
              </a:rPr>
              <a:t>Instruction</a:t>
            </a:r>
            <a:r>
              <a:rPr lang="it-IT" sz="1200" b="0" i="0" kern="1200" dirty="0">
                <a:solidFill>
                  <a:schemeClr val="tx1"/>
                </a:solidFill>
                <a:effectLst/>
                <a:latin typeface="+mn-lt"/>
                <a:ea typeface="+mn-ea"/>
                <a:cs typeface="+mn-cs"/>
              </a:rPr>
              <a:t> Multiple Data). Le istruzioni SIMD applicano la stessa operazione (che può essere ad esempio una somma, o una moltiplicazione) a più dati simultaneamente (8 numeri interi da 8 bit ciascuno, oppure 4 numeri interi da 16 bit ciascuno, o ancora 2 numeri interi da 32 bit ciascuno).</a:t>
            </a:r>
          </a:p>
          <a:p>
            <a:r>
              <a:rPr lang="it-IT" sz="1200" b="0" i="0" kern="1200" dirty="0">
                <a:solidFill>
                  <a:schemeClr val="tx1"/>
                </a:solidFill>
                <a:effectLst/>
                <a:latin typeface="+mn-lt"/>
                <a:ea typeface="+mn-ea"/>
                <a:cs typeface="+mn-cs"/>
              </a:rPr>
              <a:t>Per semplificare la progettazione gli ingegneri Intel decisero di preservare la vecchia architettura alla quale venne aggiunta l'unità MMX che operava tramite un cambio di contesto del processore. L'unità MMX utilizza i registri IA-32 della FPU. Questa infelice scelta progettuale impediva di utilizzare istruzioni in virgola mobile e istruzioni MMX contemporaneamente. </a:t>
            </a:r>
          </a:p>
          <a:p>
            <a:endParaRPr lang="it-IT" sz="1200" b="0" i="0" kern="1200" dirty="0">
              <a:solidFill>
                <a:schemeClr val="tx1"/>
              </a:solidFill>
              <a:effectLst/>
              <a:latin typeface="+mn-lt"/>
              <a:ea typeface="+mn-ea"/>
              <a:cs typeface="+mn-cs"/>
            </a:endParaRPr>
          </a:p>
          <a:p>
            <a:r>
              <a:rPr lang="it-IT" sz="1200" b="0" i="0" kern="1200" dirty="0">
                <a:solidFill>
                  <a:schemeClr val="tx1"/>
                </a:solidFill>
                <a:effectLst/>
                <a:latin typeface="+mn-lt"/>
                <a:ea typeface="+mn-ea"/>
                <a:cs typeface="+mn-cs"/>
              </a:rPr>
              <a:t>Pentium II </a:t>
            </a:r>
            <a:r>
              <a:rPr lang="it-IT" sz="1200" b="0" i="0" kern="1200" dirty="0" err="1">
                <a:solidFill>
                  <a:schemeClr val="tx1"/>
                </a:solidFill>
                <a:effectLst/>
                <a:latin typeface="+mn-lt"/>
                <a:ea typeface="+mn-ea"/>
                <a:cs typeface="+mn-cs"/>
              </a:rPr>
              <a:t>Xeon</a:t>
            </a:r>
            <a:r>
              <a:rPr lang="it-IT" sz="1200" b="0" i="0" kern="1200" dirty="0">
                <a:solidFill>
                  <a:schemeClr val="tx1"/>
                </a:solidFill>
                <a:effectLst/>
                <a:latin typeface="+mn-lt"/>
                <a:ea typeface="+mn-ea"/>
                <a:cs typeface="+mn-cs"/>
              </a:rPr>
              <a:t>--&gt; processor </a:t>
            </a:r>
            <a:r>
              <a:rPr lang="it-IT" sz="1200" b="0" i="0" kern="1200" dirty="0" err="1">
                <a:solidFill>
                  <a:schemeClr val="tx1"/>
                </a:solidFill>
                <a:effectLst/>
                <a:latin typeface="+mn-lt"/>
                <a:ea typeface="+mn-ea"/>
                <a:cs typeface="+mn-cs"/>
              </a:rPr>
              <a:t>speed</a:t>
            </a:r>
            <a:r>
              <a:rPr lang="it-IT" sz="1200" b="0" i="0" kern="1200" dirty="0">
                <a:solidFill>
                  <a:schemeClr val="tx1"/>
                </a:solidFill>
                <a:effectLst/>
                <a:latin typeface="+mn-lt"/>
                <a:ea typeface="+mn-ea"/>
                <a:cs typeface="+mn-cs"/>
              </a:rPr>
              <a:t>: </a:t>
            </a:r>
            <a:r>
              <a:rPr lang="en-US" sz="1200" b="0" i="0" noProof="0" dirty="0">
                <a:latin typeface="Roboto Light" panose="02000000000000000000" pitchFamily="2" charset="0"/>
                <a:ea typeface="Roboto Light" panose="02000000000000000000" pitchFamily="2" charset="0"/>
              </a:rPr>
              <a:t>Up to 450 </a:t>
            </a:r>
            <a:r>
              <a:rPr lang="en-US" sz="1200" b="0" i="0" noProof="0" dirty="0" err="1">
                <a:latin typeface="Roboto Light" panose="02000000000000000000" pitchFamily="2" charset="0"/>
                <a:ea typeface="Roboto Light" panose="02000000000000000000" pitchFamily="2" charset="0"/>
              </a:rPr>
              <a:t>MHz.</a:t>
            </a:r>
            <a:endParaRPr lang="en-US" sz="1200" b="0" i="0" noProof="0" dirty="0">
              <a:latin typeface="Roboto Light" panose="02000000000000000000" pitchFamily="2" charset="0"/>
              <a:ea typeface="Roboto Light"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Intel Celeron </a:t>
            </a:r>
            <a:r>
              <a:rPr lang="it-IT" sz="1200" kern="1200" dirty="0">
                <a:solidFill>
                  <a:schemeClr val="tx1"/>
                </a:solidFill>
                <a:effectLst/>
                <a:latin typeface="+mn-lt"/>
                <a:ea typeface="+mn-ea"/>
                <a:cs typeface="+mn-cs"/>
                <a:sym typeface="Wingdings" pitchFamily="2" charset="2"/>
              </a:rPr>
              <a:t> focus on PC market</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sym typeface="Wingdings" pitchFamily="2" charset="2"/>
              </a:rPr>
              <a:t>Pentium III  </a:t>
            </a:r>
            <a:r>
              <a:rPr lang="it-IT" dirty="0" err="1"/>
              <a:t>three</a:t>
            </a:r>
            <a:r>
              <a:rPr lang="it-IT" dirty="0"/>
              <a:t> </a:t>
            </a:r>
            <a:r>
              <a:rPr lang="it-IT" dirty="0" err="1"/>
              <a:t>categories</a:t>
            </a:r>
            <a:r>
              <a:rPr lang="it-IT" dirty="0"/>
              <a:t>: </a:t>
            </a:r>
            <a:r>
              <a:rPr lang="it-IT" dirty="0" err="1"/>
              <a:t>Instruction</a:t>
            </a:r>
            <a:r>
              <a:rPr lang="it-IT" dirty="0"/>
              <a:t> SSE </a:t>
            </a:r>
            <a:r>
              <a:rPr lang="it-IT" sz="1200" b="1" i="1" kern="1200" dirty="0">
                <a:solidFill>
                  <a:schemeClr val="tx1"/>
                </a:solidFill>
                <a:effectLst/>
                <a:latin typeface="+mn-lt"/>
                <a:ea typeface="+mn-ea"/>
                <a:cs typeface="+mn-cs"/>
              </a:rPr>
              <a:t>S</a:t>
            </a:r>
            <a:r>
              <a:rPr lang="it-IT" sz="1200" b="0" i="1" kern="1200" dirty="0">
                <a:solidFill>
                  <a:schemeClr val="tx1"/>
                </a:solidFill>
                <a:effectLst/>
                <a:latin typeface="+mn-lt"/>
                <a:ea typeface="+mn-ea"/>
                <a:cs typeface="+mn-cs"/>
              </a:rPr>
              <a:t>treaming </a:t>
            </a:r>
            <a:r>
              <a:rPr lang="it-IT" sz="1200" b="1" i="1" kern="1200" dirty="0">
                <a:solidFill>
                  <a:schemeClr val="tx1"/>
                </a:solidFill>
                <a:effectLst/>
                <a:latin typeface="+mn-lt"/>
                <a:ea typeface="+mn-ea"/>
                <a:cs typeface="+mn-cs"/>
              </a:rPr>
              <a:t>S</a:t>
            </a:r>
            <a:r>
              <a:rPr lang="it-IT" sz="1200" b="0" i="1" kern="1200" dirty="0">
                <a:solidFill>
                  <a:schemeClr val="tx1"/>
                </a:solidFill>
                <a:effectLst/>
                <a:latin typeface="+mn-lt"/>
                <a:ea typeface="+mn-ea"/>
                <a:cs typeface="+mn-cs"/>
              </a:rPr>
              <a:t>IMD </a:t>
            </a:r>
            <a:r>
              <a:rPr lang="it-IT" sz="1200" b="1" i="1" kern="1200" dirty="0">
                <a:solidFill>
                  <a:schemeClr val="tx1"/>
                </a:solidFill>
                <a:effectLst/>
                <a:latin typeface="+mn-lt"/>
                <a:ea typeface="+mn-ea"/>
                <a:cs typeface="+mn-cs"/>
              </a:rPr>
              <a:t>E</a:t>
            </a:r>
            <a:r>
              <a:rPr lang="it-IT" sz="1200" b="0" i="1" kern="1200" dirty="0">
                <a:solidFill>
                  <a:schemeClr val="tx1"/>
                </a:solidFill>
                <a:effectLst/>
                <a:latin typeface="+mn-lt"/>
                <a:ea typeface="+mn-ea"/>
                <a:cs typeface="+mn-cs"/>
              </a:rPr>
              <a:t>xtensions</a:t>
            </a:r>
            <a:r>
              <a:rPr lang="it-IT" dirty="0"/>
              <a:t> per sopperire al problema dell’MMX </a:t>
            </a:r>
            <a:r>
              <a:rPr lang="it-IT" sz="1200" b="0" i="0" kern="1200" dirty="0">
                <a:solidFill>
                  <a:schemeClr val="tx1"/>
                </a:solidFill>
                <a:effectLst/>
                <a:latin typeface="+mn-lt"/>
                <a:ea typeface="+mn-ea"/>
                <a:cs typeface="+mn-cs"/>
              </a:rPr>
              <a:t>Poiché SSE aggiunge il supporto per la virgola mobile, fu molto più utilizzato di MMX dato che tutte le schede video gestiscono internamente i calcoli sui numeri interi. L'intero set era costituito da 70 istruzioni. </a:t>
            </a:r>
            <a:endParaRPr lang="it-IT" sz="1200" kern="1200" dirty="0">
              <a:solidFill>
                <a:schemeClr val="tx1"/>
              </a:solidFill>
              <a:effectLst/>
              <a:latin typeface="+mn-lt"/>
              <a:ea typeface="+mn-ea"/>
              <a:cs typeface="+mn-cs"/>
            </a:endParaRPr>
          </a:p>
          <a:p>
            <a:endParaRPr lang="it-IT" sz="1200" b="0" i="0" kern="1200" dirty="0">
              <a:solidFill>
                <a:schemeClr val="tx1"/>
              </a:solidFill>
              <a:effectLst/>
              <a:latin typeface="+mn-lt"/>
              <a:ea typeface="+mn-ea"/>
              <a:cs typeface="+mn-cs"/>
            </a:endParaRPr>
          </a:p>
        </p:txBody>
      </p:sp>
      <p:sp>
        <p:nvSpPr>
          <p:cNvPr id="4" name="Segnaposto numero diapositiva 3"/>
          <p:cNvSpPr>
            <a:spLocks noGrp="1"/>
          </p:cNvSpPr>
          <p:nvPr>
            <p:ph type="sldNum" sz="quarter" idx="5"/>
          </p:nvPr>
        </p:nvSpPr>
        <p:spPr/>
        <p:txBody>
          <a:bodyPr/>
          <a:lstStyle/>
          <a:p>
            <a:fld id="{8BDDB898-394D-406C-A65F-AEB051695695}" type="slidenum">
              <a:rPr lang="en-US" smtClean="0"/>
              <a:pPr/>
              <a:t>17</a:t>
            </a:fld>
            <a:endParaRPr lang="en-US"/>
          </a:p>
        </p:txBody>
      </p:sp>
    </p:spTree>
    <p:extLst>
      <p:ext uri="{BB962C8B-B14F-4D97-AF65-F5344CB8AC3E}">
        <p14:creationId xmlns:p14="http://schemas.microsoft.com/office/powerpoint/2010/main" val="281798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sz="1200" noProof="0" dirty="0"/>
              <a:t>IA-32 Intel mobile processors desktop market</a:t>
            </a:r>
          </a:p>
          <a:p>
            <a:r>
              <a:rPr lang="en-US" sz="1200" noProof="0" dirty="0"/>
              <a:t>ARM7 </a:t>
            </a:r>
            <a:r>
              <a:rPr lang="it-IT" sz="1200" b="0" i="0"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3" tooltip="JTAG"/>
              </a:rPr>
              <a:t>JTAG</a:t>
            </a:r>
            <a:r>
              <a:rPr lang="it-IT" sz="1200" b="0" i="0" kern="1200" dirty="0">
                <a:solidFill>
                  <a:schemeClr val="tx1"/>
                </a:solidFill>
                <a:effectLst/>
                <a:latin typeface="+mn-lt"/>
                <a:ea typeface="+mn-ea"/>
                <a:cs typeface="+mn-cs"/>
              </a:rPr>
              <a:t> </a:t>
            </a:r>
            <a:r>
              <a:rPr lang="it-IT" sz="1200" b="0" i="0" kern="1200" dirty="0" err="1">
                <a:solidFill>
                  <a:schemeClr val="tx1"/>
                </a:solidFill>
                <a:effectLst/>
                <a:latin typeface="+mn-lt"/>
                <a:ea typeface="+mn-ea"/>
                <a:cs typeface="+mn-cs"/>
              </a:rPr>
              <a:t>based</a:t>
            </a:r>
            <a:r>
              <a:rPr lang="it-IT" sz="1200" b="0" i="0" kern="1200" dirty="0">
                <a:solidFill>
                  <a:schemeClr val="tx1"/>
                </a:solidFill>
                <a:effectLst/>
                <a:latin typeface="+mn-lt"/>
                <a:ea typeface="+mn-ea"/>
                <a:cs typeface="+mn-cs"/>
              </a:rPr>
              <a:t> on-chip </a:t>
            </a:r>
            <a:r>
              <a:rPr lang="it-IT" sz="1200" b="0" i="0" kern="1200" dirty="0" err="1">
                <a:solidFill>
                  <a:schemeClr val="tx1"/>
                </a:solidFill>
                <a:effectLst/>
                <a:latin typeface="+mn-lt"/>
                <a:ea typeface="+mn-ea"/>
                <a:cs typeface="+mn-cs"/>
              </a:rPr>
              <a:t>debugging</a:t>
            </a:r>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19</a:t>
            </a:fld>
            <a:endParaRPr lang="en-US"/>
          </a:p>
        </p:txBody>
      </p:sp>
    </p:spTree>
    <p:extLst>
      <p:ext uri="{BB962C8B-B14F-4D97-AF65-F5344CB8AC3E}">
        <p14:creationId xmlns:p14="http://schemas.microsoft.com/office/powerpoint/2010/main" val="3089925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sz="1200" noProof="0"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21</a:t>
            </a:fld>
            <a:endParaRPr lang="en-US"/>
          </a:p>
        </p:txBody>
      </p:sp>
    </p:spTree>
    <p:extLst>
      <p:ext uri="{BB962C8B-B14F-4D97-AF65-F5344CB8AC3E}">
        <p14:creationId xmlns:p14="http://schemas.microsoft.com/office/powerpoint/2010/main" val="834169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22</a:t>
            </a:fld>
            <a:endParaRPr lang="en-US"/>
          </a:p>
        </p:txBody>
      </p:sp>
    </p:spTree>
    <p:extLst>
      <p:ext uri="{BB962C8B-B14F-4D97-AF65-F5344CB8AC3E}">
        <p14:creationId xmlns:p14="http://schemas.microsoft.com/office/powerpoint/2010/main" val="1702577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b="0" i="0"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3" tooltip="Microcontroller"/>
              </a:rPr>
              <a:t>microcontrollers</a:t>
            </a:r>
            <a:r>
              <a:rPr lang="it-IT" sz="1200" b="0" i="0"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4" tooltip="ASIC"/>
              </a:rPr>
              <a:t>ASICs</a:t>
            </a:r>
            <a:r>
              <a:rPr lang="it-IT" sz="1200" b="0" i="0"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5" tooltip="Application-specific integrated circuit"/>
              </a:rPr>
              <a:t>ASSPs</a:t>
            </a:r>
            <a:r>
              <a:rPr lang="it-IT" sz="1200" b="0" i="0" kern="1200" dirty="0">
                <a:solidFill>
                  <a:schemeClr val="tx1"/>
                </a:solidFill>
                <a:effectLst/>
                <a:latin typeface="+mn-lt"/>
                <a:ea typeface="+mn-ea"/>
                <a:cs typeface="+mn-cs"/>
              </a:rPr>
              <a:t>, </a:t>
            </a:r>
            <a:r>
              <a:rPr lang="it-IT" sz="1200" b="0" i="0" u="none" strike="noStrike" kern="1200" dirty="0">
                <a:solidFill>
                  <a:schemeClr val="tx1"/>
                </a:solidFill>
                <a:effectLst/>
                <a:latin typeface="+mn-lt"/>
                <a:ea typeface="+mn-ea"/>
                <a:cs typeface="+mn-cs"/>
                <a:hlinkClick r:id="rId6" tooltip="FPGA"/>
              </a:rPr>
              <a:t>FPGAs</a:t>
            </a:r>
            <a:endParaRPr lang="en-US" sz="1200" noProof="0" dirty="0"/>
          </a:p>
        </p:txBody>
      </p:sp>
      <p:sp>
        <p:nvSpPr>
          <p:cNvPr id="4" name="Segnaposto numero diapositiva 3"/>
          <p:cNvSpPr>
            <a:spLocks noGrp="1"/>
          </p:cNvSpPr>
          <p:nvPr>
            <p:ph type="sldNum" sz="quarter" idx="5"/>
          </p:nvPr>
        </p:nvSpPr>
        <p:spPr/>
        <p:txBody>
          <a:bodyPr/>
          <a:lstStyle/>
          <a:p>
            <a:fld id="{8BDDB898-394D-406C-A65F-AEB051695695}" type="slidenum">
              <a:rPr lang="en-US" smtClean="0"/>
              <a:pPr/>
              <a:t>23</a:t>
            </a:fld>
            <a:endParaRPr lang="en-US"/>
          </a:p>
        </p:txBody>
      </p:sp>
    </p:spTree>
    <p:extLst>
      <p:ext uri="{BB962C8B-B14F-4D97-AF65-F5344CB8AC3E}">
        <p14:creationId xmlns:p14="http://schemas.microsoft.com/office/powerpoint/2010/main" val="20048026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p:cNvSpPr/>
          <p:nvPr userDrawn="1"/>
        </p:nvSpPr>
        <p:spPr>
          <a:xfrm rot="16200000">
            <a:off x="5887266" y="571501"/>
            <a:ext cx="5065667" cy="5714998"/>
          </a:xfrm>
          <a:prstGeom prst="rect">
            <a:avLst/>
          </a:prstGeom>
          <a:gradFill flip="none" rotWithShape="1">
            <a:gsLst>
              <a:gs pos="100000">
                <a:schemeClr val="bg1">
                  <a:lumMod val="65000"/>
                  <a:alpha val="53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sz="1800">
              <a:solidFill>
                <a:prstClr val="white"/>
              </a:solidFill>
            </a:endParaRPr>
          </a:p>
        </p:txBody>
      </p:sp>
      <p:sp>
        <p:nvSpPr>
          <p:cNvPr id="2" name="Title 1"/>
          <p:cNvSpPr>
            <a:spLocks noGrp="1"/>
          </p:cNvSpPr>
          <p:nvPr>
            <p:ph type="ctrTitle"/>
          </p:nvPr>
        </p:nvSpPr>
        <p:spPr>
          <a:xfrm>
            <a:off x="914400" y="3887117"/>
            <a:ext cx="10363200" cy="610820"/>
          </a:xfrm>
        </p:spPr>
        <p:txBody>
          <a:bodyPr/>
          <a:lstStyle>
            <a:lvl1pPr algn="ctr">
              <a:defRPr lang="en-US" sz="4000" kern="1200" smtClean="0">
                <a:solidFill>
                  <a:schemeClr val="tx1">
                    <a:lumMod val="75000"/>
                    <a:lumOff val="25000"/>
                  </a:schemeClr>
                </a:solidFill>
                <a:latin typeface="+mj-lt"/>
                <a:ea typeface="+mj-ea"/>
                <a:cs typeface="+mj-cs"/>
              </a:defRPr>
            </a:lvl1pPr>
          </a:lstStyle>
          <a:p>
            <a:r>
              <a:rPr lang="en-US"/>
              <a:t>Click to edit Master title style</a:t>
            </a:r>
          </a:p>
        </p:txBody>
      </p:sp>
      <p:sp>
        <p:nvSpPr>
          <p:cNvPr id="3" name="Subtitle 2"/>
          <p:cNvSpPr>
            <a:spLocks noGrp="1"/>
          </p:cNvSpPr>
          <p:nvPr>
            <p:ph type="subTitle" idx="1"/>
          </p:nvPr>
        </p:nvSpPr>
        <p:spPr>
          <a:xfrm>
            <a:off x="1828800" y="4399020"/>
            <a:ext cx="8534400" cy="764440"/>
          </a:xfrm>
        </p:spPr>
        <p:txBody>
          <a:bodyPr>
            <a:normAutofit/>
          </a:bodyPr>
          <a:lstStyle>
            <a:lvl1pPr marL="0" indent="0" algn="ctr">
              <a:buNone/>
              <a:defRPr lang="en-US" sz="2400" kern="1200" smtClean="0">
                <a:solidFill>
                  <a:schemeClr val="tx1">
                    <a:lumMod val="65000"/>
                    <a:lumOff val="35000"/>
                  </a:schemeClr>
                </a:solidFill>
                <a:latin typeface="+mj-lt"/>
                <a:ea typeface="+mj-ea"/>
                <a:cs typeface="+mj-cs"/>
              </a:defRPr>
            </a:lvl1pPr>
            <a:lvl2pPr marL="609468" indent="0" algn="ctr">
              <a:buNone/>
              <a:defRPr>
                <a:solidFill>
                  <a:schemeClr val="tx1">
                    <a:tint val="75000"/>
                  </a:schemeClr>
                </a:solidFill>
              </a:defRPr>
            </a:lvl2pPr>
            <a:lvl3pPr marL="1218936" indent="0" algn="ctr">
              <a:buNone/>
              <a:defRPr>
                <a:solidFill>
                  <a:schemeClr val="tx1">
                    <a:tint val="75000"/>
                  </a:schemeClr>
                </a:solidFill>
              </a:defRPr>
            </a:lvl3pPr>
            <a:lvl4pPr marL="1828404" indent="0" algn="ctr">
              <a:buNone/>
              <a:defRPr>
                <a:solidFill>
                  <a:schemeClr val="tx1">
                    <a:tint val="75000"/>
                  </a:schemeClr>
                </a:solidFill>
              </a:defRPr>
            </a:lvl4pPr>
            <a:lvl5pPr marL="2437872" indent="0" algn="ctr">
              <a:buNone/>
              <a:defRPr>
                <a:solidFill>
                  <a:schemeClr val="tx1">
                    <a:tint val="75000"/>
                  </a:schemeClr>
                </a:solidFill>
              </a:defRPr>
            </a:lvl5pPr>
            <a:lvl6pPr marL="3047340" indent="0" algn="ctr">
              <a:buNone/>
              <a:defRPr>
                <a:solidFill>
                  <a:schemeClr val="tx1">
                    <a:tint val="75000"/>
                  </a:schemeClr>
                </a:solidFill>
              </a:defRPr>
            </a:lvl6pPr>
            <a:lvl7pPr marL="3656808" indent="0" algn="ctr">
              <a:buNone/>
              <a:defRPr>
                <a:solidFill>
                  <a:schemeClr val="tx1">
                    <a:tint val="75000"/>
                  </a:schemeClr>
                </a:solidFill>
              </a:defRPr>
            </a:lvl7pPr>
            <a:lvl8pPr marL="4266275" indent="0" algn="ctr">
              <a:buNone/>
              <a:defRPr>
                <a:solidFill>
                  <a:schemeClr val="tx1">
                    <a:tint val="75000"/>
                  </a:schemeClr>
                </a:solidFill>
              </a:defRPr>
            </a:lvl8pPr>
            <a:lvl9pPr marL="4875744"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Processors Historical Evolution 
</a:t>
            </a:r>
          </a:p>
        </p:txBody>
      </p:sp>
      <p:pic>
        <p:nvPicPr>
          <p:cNvPr id="8" name="Immagine 7" descr="Immagine che contiene maglietta, bandiera&#10;&#10;Descrizione generata automaticamente">
            <a:extLst>
              <a:ext uri="{FF2B5EF4-FFF2-40B4-BE49-F238E27FC236}">
                <a16:creationId xmlns:a16="http://schemas.microsoft.com/office/drawing/2014/main" id="{740B2810-3D0B-C643-8029-26B8A9FE02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1624" y="7794"/>
            <a:ext cx="1407320" cy="1224312"/>
          </a:xfrm>
          <a:prstGeom prst="rect">
            <a:avLst/>
          </a:prstGeom>
        </p:spPr>
      </p:pic>
      <p:pic>
        <p:nvPicPr>
          <p:cNvPr id="9" name="Immagine 9">
            <a:extLst>
              <a:ext uri="{FF2B5EF4-FFF2-40B4-BE49-F238E27FC236}">
                <a16:creationId xmlns:a16="http://schemas.microsoft.com/office/drawing/2014/main" id="{930B2D79-D053-9847-A91E-7CA60140DF4F}"/>
              </a:ext>
            </a:extLst>
          </p:cNvPr>
          <p:cNvPicPr>
            <a:picLocks noChangeAspect="1" noChangeArrowheads="1"/>
          </p:cNvPicPr>
          <p:nvPr userDrawn="1"/>
        </p:nvPicPr>
        <p:blipFill>
          <a:blip r:embed="rId3" cstate="print">
            <a:lum bright="-16000" contrast="-19000"/>
            <a:extLst>
              <a:ext uri="{28A0092B-C50C-407E-A947-70E740481C1C}">
                <a14:useLocalDpi xmlns:a14="http://schemas.microsoft.com/office/drawing/2010/main" val="0"/>
              </a:ext>
            </a:extLst>
          </a:blip>
          <a:srcRect/>
          <a:stretch/>
        </p:blipFill>
        <p:spPr bwMode="auto">
          <a:xfrm>
            <a:off x="1446364" y="51655"/>
            <a:ext cx="524521" cy="61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magine 9" descr="Immagine che contiene disegnando&#10;&#10;Descrizione generata automaticamente">
            <a:extLst>
              <a:ext uri="{FF2B5EF4-FFF2-40B4-BE49-F238E27FC236}">
                <a16:creationId xmlns:a16="http://schemas.microsoft.com/office/drawing/2014/main" id="{BC744FE3-4C76-EC42-B70F-E6A2046F065A}"/>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430826" y="777467"/>
            <a:ext cx="718178" cy="38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15412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extLst>
    <p:ext uri="{DCECCB84-F9BA-43D5-87BE-67443E8EF086}">
      <p15:sldGuideLst xmlns:p15="http://schemas.microsoft.com/office/powerpoint/2012/main">
        <p15:guide id="1" pos="7392" userDrawn="1">
          <p15:clr>
            <a:srgbClr val="FBAE40"/>
          </p15:clr>
        </p15:guide>
        <p15:guide id="2" pos="240" userDrawn="1">
          <p15:clr>
            <a:srgbClr val="FBAE40"/>
          </p15:clr>
        </p15:guide>
        <p15:guide id="3" orient="horz" pos="37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a:p>
        </p:txBody>
      </p:sp>
      <p:sp>
        <p:nvSpPr>
          <p:cNvPr id="4" name="Text Placeholder 3"/>
          <p:cNvSpPr>
            <a:spLocks noGrp="1"/>
          </p:cNvSpPr>
          <p:nvPr>
            <p:ph type="body" sz="half" idx="2"/>
          </p:nvPr>
        </p:nvSpPr>
        <p:spPr>
          <a:xfrm>
            <a:off x="2389717" y="5367342"/>
            <a:ext cx="7315200" cy="8048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Processors Historical Evolution 
</a:t>
            </a:r>
          </a:p>
        </p:txBody>
      </p:sp>
      <p:sp>
        <p:nvSpPr>
          <p:cNvPr id="7" name="Slide Number Placeholder 6"/>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375381427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Processors Historical Evolution 
</a:t>
            </a:r>
          </a:p>
        </p:txBody>
      </p:sp>
      <p:sp>
        <p:nvSpPr>
          <p:cNvPr id="6" name="Slide Number Placeholder 5"/>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398415806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Processors Historical Evolution 
</a:t>
            </a:r>
          </a:p>
        </p:txBody>
      </p:sp>
      <p:sp>
        <p:nvSpPr>
          <p:cNvPr id="6" name="Slide Number Placeholder 5"/>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53502233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3" y="2870637"/>
            <a:ext cx="5932223"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Processors Historical Evolution 
</a:t>
            </a:r>
          </a:p>
        </p:txBody>
      </p:sp>
      <p:sp>
        <p:nvSpPr>
          <p:cNvPr id="5" name="Slide Number Placeholder 4"/>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278997059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 Points">
    <p:spTree>
      <p:nvGrpSpPr>
        <p:cNvPr id="1" name=""/>
        <p:cNvGrpSpPr/>
        <p:nvPr/>
      </p:nvGrpSpPr>
      <p:grpSpPr>
        <a:xfrm>
          <a:off x="0" y="0"/>
          <a:ext cx="0" cy="0"/>
          <a:chOff x="0" y="0"/>
          <a:chExt cx="0" cy="0"/>
        </a:xfrm>
      </p:grpSpPr>
      <p:sp>
        <p:nvSpPr>
          <p:cNvPr id="55" name="アーチ 54"/>
          <p:cNvSpPr/>
          <p:nvPr userDrawn="1"/>
        </p:nvSpPr>
        <p:spPr>
          <a:xfrm rot="4322625">
            <a:off x="-1368123" y="1216718"/>
            <a:ext cx="4355068" cy="4251507"/>
          </a:xfrm>
          <a:prstGeom prst="blockArc">
            <a:avLst>
              <a:gd name="adj1" fmla="val 12622582"/>
              <a:gd name="adj2" fmla="val 368182"/>
              <a:gd name="adj3" fmla="val 653"/>
            </a:avLst>
          </a:prstGeom>
          <a:solidFill>
            <a:schemeClr val="tx2">
              <a:lumMod val="50000"/>
            </a:schemeClr>
          </a:solidFill>
          <a:ln w="69850"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dirty="0">
              <a:solidFill>
                <a:schemeClr val="tx1"/>
              </a:solidFill>
            </a:endParaRPr>
          </a:p>
        </p:txBody>
      </p:sp>
      <p:sp>
        <p:nvSpPr>
          <p:cNvPr id="3" name="フッター プレースホルダー 2"/>
          <p:cNvSpPr>
            <a:spLocks noGrp="1"/>
          </p:cNvSpPr>
          <p:nvPr userDrawn="1">
            <p:ph type="ftr" sz="quarter" idx="10"/>
          </p:nvPr>
        </p:nvSpPr>
        <p:spPr>
          <a:xfrm>
            <a:off x="0" y="6452034"/>
            <a:ext cx="3860800" cy="365125"/>
          </a:xfrm>
        </p:spPr>
        <p:txBody>
          <a:bodyPr/>
          <a:lstStyle/>
          <a:p>
            <a:r>
              <a:rPr lang="en-US"/>
              <a:t>Processors Historical Evolution 
</a:t>
            </a:r>
            <a:endParaRPr lang="en-US" dirty="0"/>
          </a:p>
        </p:txBody>
      </p:sp>
      <p:sp>
        <p:nvSpPr>
          <p:cNvPr id="4" name="スライド番号プレースホルダー 3"/>
          <p:cNvSpPr>
            <a:spLocks noGrp="1"/>
          </p:cNvSpPr>
          <p:nvPr userDrawn="1">
            <p:ph type="sldNum" sz="quarter" idx="11"/>
          </p:nvPr>
        </p:nvSpPr>
        <p:spPr/>
        <p:txBody>
          <a:bodyPr/>
          <a:lstStyle/>
          <a:p>
            <a:fld id="{387164BF-D67A-46C0-81D2-5BAF67C00C80}" type="slidenum">
              <a:rPr lang="en-US" smtClean="0"/>
              <a:pPr/>
              <a:t>‹N›</a:t>
            </a:fld>
            <a:endParaRPr lang="en-US" dirty="0"/>
          </a:p>
        </p:txBody>
      </p:sp>
      <p:sp>
        <p:nvSpPr>
          <p:cNvPr id="10" name="円/楕円 9"/>
          <p:cNvSpPr/>
          <p:nvPr userDrawn="1"/>
        </p:nvSpPr>
        <p:spPr>
          <a:xfrm>
            <a:off x="2310162" y="4690477"/>
            <a:ext cx="240047" cy="240027"/>
          </a:xfrm>
          <a:prstGeom prst="ellipse">
            <a:avLst/>
          </a:prstGeom>
          <a:solidFill>
            <a:schemeClr val="bg1">
              <a:lumMod val="65000"/>
            </a:schemeClr>
          </a:solidFill>
          <a:ln w="762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1" name="円/楕円 10"/>
          <p:cNvSpPr/>
          <p:nvPr userDrawn="1"/>
        </p:nvSpPr>
        <p:spPr>
          <a:xfrm>
            <a:off x="2767362" y="2907517"/>
            <a:ext cx="240047" cy="240027"/>
          </a:xfrm>
          <a:prstGeom prst="ellipse">
            <a:avLst/>
          </a:prstGeom>
          <a:solidFill>
            <a:schemeClr val="bg1">
              <a:lumMod val="65000"/>
            </a:schemeClr>
          </a:solidFill>
          <a:ln w="762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2" name="円/楕円 11"/>
          <p:cNvSpPr/>
          <p:nvPr userDrawn="1"/>
        </p:nvSpPr>
        <p:spPr>
          <a:xfrm>
            <a:off x="2081562" y="1652355"/>
            <a:ext cx="240047" cy="240027"/>
          </a:xfrm>
          <a:prstGeom prst="ellipse">
            <a:avLst/>
          </a:prstGeom>
          <a:solidFill>
            <a:schemeClr val="tx2">
              <a:lumMod val="75000"/>
            </a:schemeClr>
          </a:solidFill>
          <a:ln w="762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cxnSp>
        <p:nvCxnSpPr>
          <p:cNvPr id="6" name="直線コネクタ 5"/>
          <p:cNvCxnSpPr>
            <a:cxnSpLocks/>
          </p:cNvCxnSpPr>
          <p:nvPr userDrawn="1"/>
        </p:nvCxnSpPr>
        <p:spPr>
          <a:xfrm rot="20700000">
            <a:off x="2365573" y="1438425"/>
            <a:ext cx="2492583" cy="667886"/>
          </a:xfrm>
          <a:prstGeom prst="line">
            <a:avLst/>
          </a:prstGeom>
          <a:ln w="12700">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a:cxnSpLocks/>
          </p:cNvCxnSpPr>
          <p:nvPr userDrawn="1"/>
        </p:nvCxnSpPr>
        <p:spPr>
          <a:xfrm rot="20700000">
            <a:off x="3035826" y="2811686"/>
            <a:ext cx="1611079" cy="431687"/>
          </a:xfrm>
          <a:prstGeom prst="line">
            <a:avLst/>
          </a:prstGeom>
          <a:ln w="12700">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a:cxnSpLocks/>
            <a:stCxn id="10" idx="6"/>
          </p:cNvCxnSpPr>
          <p:nvPr userDrawn="1"/>
        </p:nvCxnSpPr>
        <p:spPr>
          <a:xfrm>
            <a:off x="2550209" y="4810491"/>
            <a:ext cx="1206922" cy="0"/>
          </a:xfrm>
          <a:prstGeom prst="line">
            <a:avLst/>
          </a:prstGeom>
          <a:ln w="12700">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円/楕円 1"/>
          <p:cNvSpPr/>
          <p:nvPr userDrawn="1"/>
        </p:nvSpPr>
        <p:spPr>
          <a:xfrm>
            <a:off x="3509871" y="4272459"/>
            <a:ext cx="840166" cy="840093"/>
          </a:xfrm>
          <a:prstGeom prst="ellipse">
            <a:avLst/>
          </a:prstGeom>
          <a:solidFill>
            <a:schemeClr val="bg1">
              <a:lumMod val="6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5" name="円/楕円 14"/>
          <p:cNvSpPr/>
          <p:nvPr userDrawn="1"/>
        </p:nvSpPr>
        <p:spPr>
          <a:xfrm>
            <a:off x="4751561" y="1217307"/>
            <a:ext cx="840166" cy="840093"/>
          </a:xfrm>
          <a:prstGeom prst="ellipse">
            <a:avLst/>
          </a:prstGeom>
          <a:solidFill>
            <a:schemeClr val="tx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6" name="円/楕円 15"/>
          <p:cNvSpPr/>
          <p:nvPr userDrawn="1"/>
        </p:nvSpPr>
        <p:spPr>
          <a:xfrm>
            <a:off x="4450933" y="2817507"/>
            <a:ext cx="840166" cy="840093"/>
          </a:xfrm>
          <a:prstGeom prst="ellipse">
            <a:avLst/>
          </a:prstGeom>
          <a:solidFill>
            <a:schemeClr val="bg1">
              <a:lumMod val="6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33" name="図プレースホルダー 7"/>
          <p:cNvSpPr>
            <a:spLocks noGrp="1"/>
          </p:cNvSpPr>
          <p:nvPr userDrawn="1">
            <p:ph type="pic" sz="quarter" idx="16" hasCustomPrompt="1"/>
          </p:nvPr>
        </p:nvSpPr>
        <p:spPr>
          <a:xfrm>
            <a:off x="4408693" y="1431982"/>
            <a:ext cx="410778" cy="410743"/>
          </a:xfrm>
        </p:spPr>
        <p:txBody>
          <a:bodyPr>
            <a:normAutofit/>
          </a:bodyPr>
          <a:lstStyle>
            <a:lvl1pPr>
              <a:defRPr sz="1067"/>
            </a:lvl1pPr>
          </a:lstStyle>
          <a:p>
            <a:r>
              <a:rPr kumimoji="1" lang="en-US" altLang="ja-JP" dirty="0"/>
              <a:t>ICON</a:t>
            </a:r>
            <a:endParaRPr kumimoji="1" lang="ja-JP" altLang="en-US" dirty="0"/>
          </a:p>
        </p:txBody>
      </p:sp>
      <p:sp>
        <p:nvSpPr>
          <p:cNvPr id="35" name="図プレースホルダー 7"/>
          <p:cNvSpPr>
            <a:spLocks noGrp="1"/>
          </p:cNvSpPr>
          <p:nvPr>
            <p:ph type="pic" sz="quarter" idx="18" hasCustomPrompt="1"/>
          </p:nvPr>
        </p:nvSpPr>
        <p:spPr>
          <a:xfrm>
            <a:off x="3167003" y="4575115"/>
            <a:ext cx="410778" cy="410743"/>
          </a:xfrm>
        </p:spPr>
        <p:txBody>
          <a:bodyPr>
            <a:normAutofit/>
          </a:bodyPr>
          <a:lstStyle>
            <a:lvl1pPr>
              <a:defRPr sz="1067"/>
            </a:lvl1pPr>
          </a:lstStyle>
          <a:p>
            <a:r>
              <a:rPr kumimoji="1" lang="en-US" altLang="ja-JP" dirty="0"/>
              <a:t>ICON</a:t>
            </a:r>
            <a:endParaRPr kumimoji="1" lang="ja-JP" altLang="en-US" dirty="0"/>
          </a:p>
        </p:txBody>
      </p:sp>
      <p:sp>
        <p:nvSpPr>
          <p:cNvPr id="38" name="テキスト プレースホルダー 11"/>
          <p:cNvSpPr>
            <a:spLocks noGrp="1"/>
          </p:cNvSpPr>
          <p:nvPr userDrawn="1">
            <p:ph type="body" sz="quarter" idx="26" hasCustomPrompt="1"/>
          </p:nvPr>
        </p:nvSpPr>
        <p:spPr>
          <a:xfrm>
            <a:off x="5682274" y="1138924"/>
            <a:ext cx="4080807" cy="565983"/>
          </a:xfrm>
        </p:spPr>
        <p:txBody>
          <a:bodyPr anchor="b">
            <a:noAutofit/>
          </a:bodyPr>
          <a:lstStyle>
            <a:lvl1pPr algn="l">
              <a:spcBef>
                <a:spcPts val="0"/>
              </a:spcBef>
              <a:defRPr sz="2133" spc="200">
                <a:solidFill>
                  <a:schemeClr val="accent1"/>
                </a:solidFill>
                <a:latin typeface="+mj-lt"/>
              </a:defRPr>
            </a:lvl1pPr>
          </a:lstStyle>
          <a:p>
            <a:pPr lvl="0"/>
            <a:r>
              <a:rPr lang="en-US" altLang="ja-JP" dirty="0"/>
              <a:t>TEXT HERE</a:t>
            </a:r>
            <a:endParaRPr lang="en-US" dirty="0"/>
          </a:p>
        </p:txBody>
      </p:sp>
      <p:sp>
        <p:nvSpPr>
          <p:cNvPr id="39" name="テキスト プレースホルダー 11"/>
          <p:cNvSpPr>
            <a:spLocks noGrp="1"/>
          </p:cNvSpPr>
          <p:nvPr userDrawn="1">
            <p:ph type="body" sz="quarter" idx="28" hasCustomPrompt="1"/>
          </p:nvPr>
        </p:nvSpPr>
        <p:spPr>
          <a:xfrm>
            <a:off x="5682274" y="1618977"/>
            <a:ext cx="4680926" cy="390043"/>
          </a:xfrm>
        </p:spPr>
        <p:txBody>
          <a:bodyPr anchor="t">
            <a:noAutofit/>
          </a:bodyPr>
          <a:lstStyle>
            <a:lvl1pPr algn="l">
              <a:lnSpc>
                <a:spcPct val="120000"/>
              </a:lnSpc>
              <a:defRPr sz="1333">
                <a:solidFill>
                  <a:schemeClr val="tx1"/>
                </a:solidFill>
                <a:latin typeface="+mn-lt"/>
              </a:defRPr>
            </a:lvl1pPr>
          </a:lstStyle>
          <a:p>
            <a:pPr lvl="0"/>
            <a:r>
              <a:rPr lang="en-US" altLang="ja-JP" dirty="0"/>
              <a:t>Text Here</a:t>
            </a:r>
            <a:endParaRPr lang="en-US" dirty="0"/>
          </a:p>
        </p:txBody>
      </p:sp>
      <p:sp>
        <p:nvSpPr>
          <p:cNvPr id="40" name="テキスト プレースホルダー 11"/>
          <p:cNvSpPr>
            <a:spLocks noGrp="1"/>
          </p:cNvSpPr>
          <p:nvPr userDrawn="1">
            <p:ph type="body" sz="quarter" idx="29" hasCustomPrompt="1"/>
          </p:nvPr>
        </p:nvSpPr>
        <p:spPr>
          <a:xfrm>
            <a:off x="5381646" y="2739125"/>
            <a:ext cx="4080807" cy="565983"/>
          </a:xfrm>
        </p:spPr>
        <p:txBody>
          <a:bodyPr anchor="b">
            <a:noAutofit/>
          </a:bodyPr>
          <a:lstStyle>
            <a:lvl1pPr algn="l">
              <a:spcBef>
                <a:spcPts val="0"/>
              </a:spcBef>
              <a:defRPr sz="2133" spc="200">
                <a:solidFill>
                  <a:schemeClr val="accent1"/>
                </a:solidFill>
                <a:latin typeface="+mj-lt"/>
              </a:defRPr>
            </a:lvl1pPr>
          </a:lstStyle>
          <a:p>
            <a:pPr lvl="0"/>
            <a:r>
              <a:rPr lang="en-US" altLang="ja-JP" dirty="0"/>
              <a:t>TEXT HERE</a:t>
            </a:r>
            <a:endParaRPr lang="en-US" dirty="0"/>
          </a:p>
        </p:txBody>
      </p:sp>
      <p:sp>
        <p:nvSpPr>
          <p:cNvPr id="41" name="テキスト プレースホルダー 11"/>
          <p:cNvSpPr>
            <a:spLocks noGrp="1"/>
          </p:cNvSpPr>
          <p:nvPr userDrawn="1">
            <p:ph type="body" sz="quarter" idx="30" hasCustomPrompt="1"/>
          </p:nvPr>
        </p:nvSpPr>
        <p:spPr>
          <a:xfrm>
            <a:off x="5381646" y="3219178"/>
            <a:ext cx="4680926" cy="390043"/>
          </a:xfrm>
        </p:spPr>
        <p:txBody>
          <a:bodyPr anchor="t">
            <a:noAutofit/>
          </a:bodyPr>
          <a:lstStyle>
            <a:lvl1pPr algn="l">
              <a:lnSpc>
                <a:spcPct val="120000"/>
              </a:lnSpc>
              <a:defRPr sz="1333">
                <a:solidFill>
                  <a:schemeClr val="tx1"/>
                </a:solidFill>
                <a:latin typeface="+mn-lt"/>
              </a:defRPr>
            </a:lvl1pPr>
          </a:lstStyle>
          <a:p>
            <a:pPr lvl="0"/>
            <a:r>
              <a:rPr lang="en-US" altLang="ja-JP" dirty="0"/>
              <a:t>Text Here</a:t>
            </a:r>
            <a:endParaRPr lang="en-US" dirty="0"/>
          </a:p>
        </p:txBody>
      </p:sp>
      <p:sp>
        <p:nvSpPr>
          <p:cNvPr id="46" name="テキスト プレースホルダー 11"/>
          <p:cNvSpPr>
            <a:spLocks noGrp="1"/>
          </p:cNvSpPr>
          <p:nvPr userDrawn="1">
            <p:ph type="body" sz="quarter" idx="31" hasCustomPrompt="1"/>
          </p:nvPr>
        </p:nvSpPr>
        <p:spPr>
          <a:xfrm>
            <a:off x="4440584" y="4311505"/>
            <a:ext cx="4080807" cy="565983"/>
          </a:xfrm>
        </p:spPr>
        <p:txBody>
          <a:bodyPr anchor="b">
            <a:noAutofit/>
          </a:bodyPr>
          <a:lstStyle>
            <a:lvl1pPr algn="l">
              <a:spcBef>
                <a:spcPts val="0"/>
              </a:spcBef>
              <a:defRPr sz="2133" spc="200">
                <a:solidFill>
                  <a:schemeClr val="accent1"/>
                </a:solidFill>
                <a:latin typeface="+mj-lt"/>
              </a:defRPr>
            </a:lvl1pPr>
          </a:lstStyle>
          <a:p>
            <a:pPr lvl="0"/>
            <a:r>
              <a:rPr lang="en-US" altLang="ja-JP" dirty="0"/>
              <a:t>TEXT HERE</a:t>
            </a:r>
            <a:endParaRPr lang="en-US" dirty="0"/>
          </a:p>
        </p:txBody>
      </p:sp>
      <p:sp>
        <p:nvSpPr>
          <p:cNvPr id="47" name="テキスト プレースホルダー 11"/>
          <p:cNvSpPr>
            <a:spLocks noGrp="1"/>
          </p:cNvSpPr>
          <p:nvPr userDrawn="1">
            <p:ph type="body" sz="quarter" idx="32" hasCustomPrompt="1"/>
          </p:nvPr>
        </p:nvSpPr>
        <p:spPr>
          <a:xfrm>
            <a:off x="4440584" y="4791557"/>
            <a:ext cx="4680926" cy="390043"/>
          </a:xfrm>
        </p:spPr>
        <p:txBody>
          <a:bodyPr anchor="t">
            <a:noAutofit/>
          </a:bodyPr>
          <a:lstStyle>
            <a:lvl1pPr algn="l">
              <a:lnSpc>
                <a:spcPct val="120000"/>
              </a:lnSpc>
              <a:defRPr sz="1333">
                <a:solidFill>
                  <a:schemeClr val="tx1"/>
                </a:solidFill>
                <a:latin typeface="+mn-lt"/>
              </a:defRPr>
            </a:lvl1pPr>
          </a:lstStyle>
          <a:p>
            <a:pPr lvl="0"/>
            <a:r>
              <a:rPr lang="en-US" altLang="ja-JP" dirty="0"/>
              <a:t>Text Here</a:t>
            </a:r>
            <a:endParaRPr lang="en-US" dirty="0"/>
          </a:p>
        </p:txBody>
      </p:sp>
      <p:pic>
        <p:nvPicPr>
          <p:cNvPr id="42" name="Immagine 41" descr="Immagine che contiene maglietta, bandiera&#10;&#10;Descrizione generata automaticamente">
            <a:extLst>
              <a:ext uri="{FF2B5EF4-FFF2-40B4-BE49-F238E27FC236}">
                <a16:creationId xmlns:a16="http://schemas.microsoft.com/office/drawing/2014/main" id="{1AB9F951-9342-E14C-AC4C-3C9D2F368E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0"/>
            <a:ext cx="1008339" cy="877213"/>
          </a:xfrm>
          <a:prstGeom prst="rect">
            <a:avLst/>
          </a:prstGeom>
        </p:spPr>
      </p:pic>
      <p:pic>
        <p:nvPicPr>
          <p:cNvPr id="45" name="Immagine 9">
            <a:extLst>
              <a:ext uri="{FF2B5EF4-FFF2-40B4-BE49-F238E27FC236}">
                <a16:creationId xmlns:a16="http://schemas.microsoft.com/office/drawing/2014/main" id="{57F967D8-6A65-E843-90E0-82A6FF2437E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p:blipFill>
        <p:spPr bwMode="auto">
          <a:xfrm>
            <a:off x="11364544" y="76200"/>
            <a:ext cx="370256" cy="43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Immagine 49" descr="Immagine che contiene disegnando&#10;&#10;Descrizione generata automaticamente">
            <a:extLst>
              <a:ext uri="{FF2B5EF4-FFF2-40B4-BE49-F238E27FC236}">
                <a16:creationId xmlns:a16="http://schemas.microsoft.com/office/drawing/2014/main" id="{70625CD5-2593-7C43-8EA0-C389BAC8F10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262495" y="659719"/>
            <a:ext cx="472305" cy="25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28256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hank You">
    <p:spTree>
      <p:nvGrpSpPr>
        <p:cNvPr id="1" name=""/>
        <p:cNvGrpSpPr/>
        <p:nvPr/>
      </p:nvGrpSpPr>
      <p:grpSpPr>
        <a:xfrm>
          <a:off x="0" y="0"/>
          <a:ext cx="0" cy="0"/>
          <a:chOff x="0" y="0"/>
          <a:chExt cx="0" cy="0"/>
        </a:xfrm>
      </p:grpSpPr>
      <p:sp>
        <p:nvSpPr>
          <p:cNvPr id="3" name="テキスト プレースホルダー 11"/>
          <p:cNvSpPr>
            <a:spLocks noGrp="1"/>
          </p:cNvSpPr>
          <p:nvPr>
            <p:ph type="body" sz="quarter" idx="15" hasCustomPrompt="1"/>
          </p:nvPr>
        </p:nvSpPr>
        <p:spPr>
          <a:xfrm>
            <a:off x="1445080" y="2258869"/>
            <a:ext cx="9271835" cy="1110124"/>
          </a:xfrm>
        </p:spPr>
        <p:txBody>
          <a:bodyPr anchor="b">
            <a:noAutofit/>
          </a:bodyPr>
          <a:lstStyle>
            <a:lvl1pPr algn="ctr">
              <a:lnSpc>
                <a:spcPct val="100000"/>
              </a:lnSpc>
              <a:spcBef>
                <a:spcPts val="0"/>
              </a:spcBef>
              <a:defRPr sz="6400" spc="1000" baseline="0">
                <a:solidFill>
                  <a:schemeClr val="tx1"/>
                </a:solidFill>
                <a:latin typeface="+mj-lt"/>
              </a:defRPr>
            </a:lvl1pPr>
          </a:lstStyle>
          <a:p>
            <a:pPr lvl="0"/>
            <a:r>
              <a:rPr lang="en-US" altLang="ja-JP" dirty="0"/>
              <a:t>TEXT HERE</a:t>
            </a:r>
            <a:endParaRPr lang="en-US" dirty="0"/>
          </a:p>
        </p:txBody>
      </p:sp>
      <p:sp>
        <p:nvSpPr>
          <p:cNvPr id="6" name="テキスト プレースホルダー 11"/>
          <p:cNvSpPr>
            <a:spLocks noGrp="1"/>
          </p:cNvSpPr>
          <p:nvPr>
            <p:ph type="body" sz="quarter" idx="16" hasCustomPrompt="1"/>
          </p:nvPr>
        </p:nvSpPr>
        <p:spPr>
          <a:xfrm>
            <a:off x="1459553" y="3398997"/>
            <a:ext cx="9271835" cy="1290143"/>
          </a:xfrm>
        </p:spPr>
        <p:txBody>
          <a:bodyPr anchor="t">
            <a:noAutofit/>
          </a:bodyPr>
          <a:lstStyle>
            <a:lvl1pPr algn="ctr">
              <a:lnSpc>
                <a:spcPct val="90000"/>
              </a:lnSpc>
              <a:spcBef>
                <a:spcPts val="0"/>
              </a:spcBef>
              <a:defRPr sz="2133" spc="400" baseline="0">
                <a:solidFill>
                  <a:schemeClr val="tx1"/>
                </a:solidFill>
                <a:latin typeface="+mj-lt"/>
              </a:defRPr>
            </a:lvl1pPr>
          </a:lstStyle>
          <a:p>
            <a:pPr lvl="0"/>
            <a:r>
              <a:rPr lang="en-US" altLang="ja-JP" dirty="0"/>
              <a:t>TEXT HERE</a:t>
            </a:r>
            <a:endParaRPr lang="en-US" dirty="0"/>
          </a:p>
        </p:txBody>
      </p:sp>
      <p:sp>
        <p:nvSpPr>
          <p:cNvPr id="8" name="テキスト プレースホルダー 11"/>
          <p:cNvSpPr>
            <a:spLocks noGrp="1"/>
          </p:cNvSpPr>
          <p:nvPr>
            <p:ph type="body" sz="quarter" idx="23" hasCustomPrompt="1"/>
          </p:nvPr>
        </p:nvSpPr>
        <p:spPr>
          <a:xfrm>
            <a:off x="2570303" y="4509121"/>
            <a:ext cx="7051395" cy="2115235"/>
          </a:xfrm>
        </p:spPr>
        <p:txBody>
          <a:bodyPr anchor="b">
            <a:noAutofit/>
          </a:bodyPr>
          <a:lstStyle>
            <a:lvl1pPr algn="ctr">
              <a:lnSpc>
                <a:spcPct val="120000"/>
              </a:lnSpc>
              <a:spcBef>
                <a:spcPts val="800"/>
              </a:spcBef>
              <a:defRPr sz="1200">
                <a:solidFill>
                  <a:schemeClr val="tx1"/>
                </a:solidFill>
                <a:latin typeface="+mn-lt"/>
              </a:defRPr>
            </a:lvl1pPr>
          </a:lstStyle>
          <a:p>
            <a:pPr lvl="0"/>
            <a:r>
              <a:rPr lang="en-US" altLang="ja-JP" dirty="0"/>
              <a:t>Text Here</a:t>
            </a:r>
          </a:p>
        </p:txBody>
      </p:sp>
      <p:grpSp>
        <p:nvGrpSpPr>
          <p:cNvPr id="9" name="Gruppo 8">
            <a:extLst>
              <a:ext uri="{FF2B5EF4-FFF2-40B4-BE49-F238E27FC236}">
                <a16:creationId xmlns:a16="http://schemas.microsoft.com/office/drawing/2014/main" id="{D8DDFEF3-8F23-BD41-BFDD-9CDFACEED960}"/>
              </a:ext>
            </a:extLst>
          </p:cNvPr>
          <p:cNvGrpSpPr/>
          <p:nvPr userDrawn="1"/>
        </p:nvGrpSpPr>
        <p:grpSpPr>
          <a:xfrm>
            <a:off x="-115230" y="12622"/>
            <a:ext cx="1592492" cy="1205259"/>
            <a:chOff x="-172829" y="18932"/>
            <a:chExt cx="2388530" cy="1807889"/>
          </a:xfrm>
        </p:grpSpPr>
        <p:pic>
          <p:nvPicPr>
            <p:cNvPr id="12" name="Immagine 11" descr="Immagine che contiene maglietta, bandiera&#10;&#10;Descrizione generata automaticamente">
              <a:extLst>
                <a:ext uri="{FF2B5EF4-FFF2-40B4-BE49-F238E27FC236}">
                  <a16:creationId xmlns:a16="http://schemas.microsoft.com/office/drawing/2014/main" id="{5AE78CD4-3CA3-5B4A-B0CE-313DB342B1F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2829" y="18932"/>
              <a:ext cx="1807889" cy="1807889"/>
            </a:xfrm>
            <a:prstGeom prst="rect">
              <a:avLst/>
            </a:prstGeom>
          </p:spPr>
        </p:pic>
        <p:pic>
          <p:nvPicPr>
            <p:cNvPr id="13" name="Immagine 9">
              <a:extLst>
                <a:ext uri="{FF2B5EF4-FFF2-40B4-BE49-F238E27FC236}">
                  <a16:creationId xmlns:a16="http://schemas.microsoft.com/office/drawing/2014/main" id="{0AC25A98-5548-D44C-83C4-C591957CDF2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p:blipFill>
          <p:spPr bwMode="auto">
            <a:xfrm>
              <a:off x="1537361" y="192950"/>
              <a:ext cx="602337" cy="81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magine 8" descr="Immagine che contiene disegnando&#10;&#10;Descrizione generata automaticamente">
              <a:extLst>
                <a:ext uri="{FF2B5EF4-FFF2-40B4-BE49-F238E27FC236}">
                  <a16:creationId xmlns:a16="http://schemas.microsoft.com/office/drawing/2014/main" id="{1353A86B-8F8A-AA49-879F-B84DAF97D00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447351" y="1183060"/>
              <a:ext cx="768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0325022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Processors Historical Evolution 
</a:t>
            </a:r>
          </a:p>
        </p:txBody>
      </p:sp>
      <p:sp>
        <p:nvSpPr>
          <p:cNvPr id="6" name="Slide Number Placeholder 5"/>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395771847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Processors Historical Evolution 
</a:t>
            </a:r>
          </a:p>
        </p:txBody>
      </p:sp>
      <p:sp>
        <p:nvSpPr>
          <p:cNvPr id="6" name="Slide Number Placeholder 5"/>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35192365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Processors Historical Evolution 
</a:t>
            </a:r>
          </a:p>
        </p:txBody>
      </p:sp>
      <p:sp>
        <p:nvSpPr>
          <p:cNvPr id="6" name="Slide Number Placeholder 5"/>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2118170703"/>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Processors Historical Evolution 
</a:t>
            </a:r>
          </a:p>
        </p:txBody>
      </p:sp>
      <p:sp>
        <p:nvSpPr>
          <p:cNvPr id="7" name="Slide Number Placeholder 6"/>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30531865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7"/>
            <a:ext cx="5386917"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117"/>
            <a:ext cx="5389033"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Processors Historical Evolution 
</a:t>
            </a:r>
          </a:p>
        </p:txBody>
      </p:sp>
      <p:sp>
        <p:nvSpPr>
          <p:cNvPr id="9" name="Slide Number Placeholder 8"/>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79589903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43"/>
            <a:ext cx="9982200" cy="711081"/>
          </a:xfrm>
        </p:spPr>
        <p:txBody>
          <a:bodyPr>
            <a:noAutofit/>
          </a:bodyPr>
          <a:lstStyle>
            <a:lvl1pPr>
              <a:defRPr sz="3600"/>
            </a:lvl1pPr>
          </a:lstStyle>
          <a:p>
            <a:r>
              <a:rPr lang="en-US"/>
              <a:t>Click to edit Master title style</a:t>
            </a:r>
          </a:p>
        </p:txBody>
      </p:sp>
      <p:sp>
        <p:nvSpPr>
          <p:cNvPr id="4" name="Footer Placeholder 3"/>
          <p:cNvSpPr>
            <a:spLocks noGrp="1"/>
          </p:cNvSpPr>
          <p:nvPr>
            <p:ph type="ftr" sz="quarter" idx="11"/>
          </p:nvPr>
        </p:nvSpPr>
        <p:spPr>
          <a:xfrm>
            <a:off x="381000" y="6356355"/>
            <a:ext cx="3860800" cy="365125"/>
          </a:xfrm>
        </p:spPr>
        <p:txBody>
          <a:bodyPr anchor="t"/>
          <a:lstStyle>
            <a:lvl1pPr marL="0" marR="0" indent="0" algn="l" defTabSz="914400" rtl="0" eaLnBrk="1" fontAlgn="auto" latinLnBrk="0" hangingPunct="1">
              <a:lnSpc>
                <a:spcPct val="100000"/>
              </a:lnSpc>
              <a:spcBef>
                <a:spcPts val="0"/>
              </a:spcBef>
              <a:spcAft>
                <a:spcPts val="0"/>
              </a:spcAft>
              <a:buClrTx/>
              <a:buSzTx/>
              <a:buFontTx/>
              <a:buNone/>
              <a:tabLst/>
              <a:defRPr sz="1400" b="0" i="0">
                <a:latin typeface="Roboto Light" panose="02000000000000000000" pitchFamily="2" charset="0"/>
                <a:ea typeface="Roboto Light" panose="02000000000000000000" pitchFamily="2" charset="0"/>
              </a:defRPr>
            </a:lvl1pPr>
          </a:lstStyle>
          <a:p>
            <a:r>
              <a:rPr lang="en-US"/>
              <a:t>Processors Historical Evolution 
</a:t>
            </a:r>
            <a:endParaRPr lang="en-US" dirty="0"/>
          </a:p>
        </p:txBody>
      </p:sp>
      <p:sp>
        <p:nvSpPr>
          <p:cNvPr id="5" name="Slide Number Placeholder 4"/>
          <p:cNvSpPr>
            <a:spLocks noGrp="1"/>
          </p:cNvSpPr>
          <p:nvPr>
            <p:ph type="sldNum" sz="quarter" idx="12"/>
          </p:nvPr>
        </p:nvSpPr>
        <p:spPr>
          <a:xfrm>
            <a:off x="8890000" y="6356355"/>
            <a:ext cx="2844800" cy="365125"/>
          </a:xfrm>
        </p:spPr>
        <p:txBody>
          <a:bodyPr anchor="b"/>
          <a:lstStyle>
            <a:lvl1pPr>
              <a:defRPr sz="1400" b="0" i="0">
                <a:latin typeface="Roboto Light" panose="02000000000000000000" pitchFamily="2" charset="0"/>
                <a:ea typeface="Roboto Light" panose="02000000000000000000" pitchFamily="2" charset="0"/>
              </a:defRPr>
            </a:lvl1pPr>
          </a:lstStyle>
          <a:p>
            <a:fld id="{DEC90E6D-7B2E-4EC5-B9F8-35F4AE9AC514}" type="slidenum">
              <a:rPr lang="en-US" smtClean="0"/>
              <a:pPr/>
              <a:t>‹N›</a:t>
            </a:fld>
            <a:endParaRPr lang="en-US" dirty="0"/>
          </a:p>
        </p:txBody>
      </p:sp>
      <p:pic>
        <p:nvPicPr>
          <p:cNvPr id="7" name="Immagine 6" descr="Immagine che contiene maglietta, bandiera&#10;&#10;Descrizione generata automaticamente">
            <a:extLst>
              <a:ext uri="{FF2B5EF4-FFF2-40B4-BE49-F238E27FC236}">
                <a16:creationId xmlns:a16="http://schemas.microsoft.com/office/drawing/2014/main" id="{15515804-D512-A748-B21A-673C712856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0" y="0"/>
            <a:ext cx="1008339" cy="877213"/>
          </a:xfrm>
          <a:prstGeom prst="rect">
            <a:avLst/>
          </a:prstGeom>
        </p:spPr>
      </p:pic>
      <p:pic>
        <p:nvPicPr>
          <p:cNvPr id="8" name="Immagine 9">
            <a:extLst>
              <a:ext uri="{FF2B5EF4-FFF2-40B4-BE49-F238E27FC236}">
                <a16:creationId xmlns:a16="http://schemas.microsoft.com/office/drawing/2014/main" id="{7A1467CC-34FE-2C4E-99D1-B560AB36022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p:blipFill>
        <p:spPr bwMode="auto">
          <a:xfrm>
            <a:off x="11364544" y="76200"/>
            <a:ext cx="370256" cy="43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magine 8" descr="Immagine che contiene disegnando&#10;&#10;Descrizione generata automaticamente">
            <a:extLst>
              <a:ext uri="{FF2B5EF4-FFF2-40B4-BE49-F238E27FC236}">
                <a16:creationId xmlns:a16="http://schemas.microsoft.com/office/drawing/2014/main" id="{5474987B-44C7-074D-AA7A-A67FAE2FE8CA}"/>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262495" y="659719"/>
            <a:ext cx="472305" cy="25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98743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extLst>
    <p:ext uri="{DCECCB84-F9BA-43D5-87BE-67443E8EF086}">
      <p15:sldGuideLst xmlns:p15="http://schemas.microsoft.com/office/powerpoint/2012/main">
        <p15:guide id="1" pos="240" userDrawn="1">
          <p15:clr>
            <a:srgbClr val="FBAE40"/>
          </p15:clr>
        </p15:guide>
        <p15:guide id="2" pos="7392" userDrawn="1">
          <p15:clr>
            <a:srgbClr val="FBAE40"/>
          </p15:clr>
        </p15:guide>
        <p15:guide id="3" orient="horz" pos="144" userDrawn="1">
          <p15:clr>
            <a:srgbClr val="FBAE40"/>
          </p15:clr>
        </p15:guide>
        <p15:guide id="4" orient="horz" pos="398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a:t>Processors Historical Evolution 
</a:t>
            </a:r>
          </a:p>
        </p:txBody>
      </p:sp>
      <p:sp>
        <p:nvSpPr>
          <p:cNvPr id="4" name="Slide Number Placeholder 3"/>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168124942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53"/>
            <a:ext cx="4011084"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273056"/>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Processors Historical Evolution 
</a:t>
            </a:r>
          </a:p>
        </p:txBody>
      </p:sp>
      <p:sp>
        <p:nvSpPr>
          <p:cNvPr id="7" name="Slide Number Placeholder 6"/>
          <p:cNvSpPr>
            <a:spLocks noGrp="1"/>
          </p:cNvSpPr>
          <p:nvPr>
            <p:ph type="sldNum" sz="quarter" idx="12"/>
          </p:nvPr>
        </p:nvSpPr>
        <p:spPr/>
        <p:txBody>
          <a:bodyPr/>
          <a:lstStyle/>
          <a:p>
            <a:fld id="{DEC90E6D-7B2E-4EC5-B9F8-35F4AE9AC514}" type="slidenum">
              <a:rPr lang="en-US" smtClean="0"/>
              <a:pPr/>
              <a:t>‹N›</a:t>
            </a:fld>
            <a:endParaRPr lang="en-US"/>
          </a:p>
        </p:txBody>
      </p:sp>
    </p:spTree>
    <p:extLst>
      <p:ext uri="{BB962C8B-B14F-4D97-AF65-F5344CB8AC3E}">
        <p14:creationId xmlns:p14="http://schemas.microsoft.com/office/powerpoint/2010/main" val="112908174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81000">
              <a:srgbClr val="EEEEEE"/>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3"/>
            <a:ext cx="10972800" cy="711081"/>
          </a:xfrm>
          <a:prstGeom prst="rect">
            <a:avLst/>
          </a:prstGeom>
        </p:spPr>
        <p:txBody>
          <a:bodyPr vert="horz" lIns="121899" tIns="60949" rIns="121899" bIns="60949" rtlCol="0" anchor="ctr">
            <a:normAutofit/>
          </a:bodyPr>
          <a:lstStyle/>
          <a:p>
            <a:r>
              <a:rPr lang="en-US"/>
              <a:t>Click to edit Master title style</a:t>
            </a:r>
          </a:p>
        </p:txBody>
      </p:sp>
      <p:sp>
        <p:nvSpPr>
          <p:cNvPr id="3" name="Text Placeholder 2"/>
          <p:cNvSpPr>
            <a:spLocks noGrp="1"/>
          </p:cNvSpPr>
          <p:nvPr>
            <p:ph type="body" idx="1"/>
          </p:nvPr>
        </p:nvSpPr>
        <p:spPr>
          <a:xfrm>
            <a:off x="609600" y="1138426"/>
            <a:ext cx="10972800" cy="4987739"/>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r>
              <a:rPr lang="en-US"/>
              <a:t>Processors Historical Evolution 
</a:t>
            </a:r>
          </a:p>
        </p:txBody>
      </p:sp>
      <p:sp>
        <p:nvSpPr>
          <p:cNvPr id="6" name="Slide Number Placeholder 5"/>
          <p:cNvSpPr>
            <a:spLocks noGrp="1"/>
          </p:cNvSpPr>
          <p:nvPr>
            <p:ph type="sldNum" sz="quarter" idx="4"/>
          </p:nvPr>
        </p:nvSpPr>
        <p:spPr>
          <a:xfrm>
            <a:off x="8737601" y="6356355"/>
            <a:ext cx="2844800"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fld id="{DEC90E6D-7B2E-4EC5-B9F8-35F4AE9AC514}" type="slidenum">
              <a:rPr lang="en-US" smtClean="0"/>
              <a:pPr/>
              <a:t>‹N›</a:t>
            </a:fld>
            <a:endParaRPr lang="en-US"/>
          </a:p>
        </p:txBody>
      </p:sp>
    </p:spTree>
    <p:extLst>
      <p:ext uri="{BB962C8B-B14F-4D97-AF65-F5344CB8AC3E}">
        <p14:creationId xmlns:p14="http://schemas.microsoft.com/office/powerpoint/2010/main" val="19745080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mc:AlternateContent xmlns:mc="http://schemas.openxmlformats.org/markup-compatibility/2006" xmlns:p14="http://schemas.microsoft.com/office/powerpoint/2010/main">
    <mc:Choice Requires="p14">
      <p:transition spd="slow" p14:dur="1500"/>
    </mc:Choice>
    <mc:Fallback xmlns="">
      <p:transition spd="slow"/>
    </mc:Fallback>
  </mc:AlternateContent>
  <p:hf hd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457120" indent="-457120" algn="l" defTabSz="1218987" rtl="0" eaLnBrk="1" latinLnBrk="0" hangingPunct="1">
        <a:spcBef>
          <a:spcPct val="20000"/>
        </a:spcBef>
        <a:buFont typeface="Arial" pitchFamily="34" charset="0"/>
        <a:buChar char="•"/>
        <a:defRPr sz="3600" kern="1200">
          <a:solidFill>
            <a:schemeClr val="tx1"/>
          </a:solidFill>
          <a:latin typeface="+mj-lt"/>
          <a:ea typeface="+mn-ea"/>
          <a:cs typeface="+mn-cs"/>
        </a:defRPr>
      </a:lvl1pPr>
      <a:lvl2pPr marL="990427" indent="-380933" algn="l" defTabSz="1218987" rtl="0" eaLnBrk="1" latinLnBrk="0" hangingPunct="1">
        <a:spcBef>
          <a:spcPct val="20000"/>
        </a:spcBef>
        <a:buFont typeface="Arial" pitchFamily="34" charset="0"/>
        <a:buChar char="–"/>
        <a:defRPr sz="3200" kern="1200">
          <a:solidFill>
            <a:schemeClr val="tx1"/>
          </a:solidFill>
          <a:latin typeface="+mj-lt"/>
          <a:ea typeface="+mn-ea"/>
          <a:cs typeface="+mn-cs"/>
        </a:defRPr>
      </a:lvl2pPr>
      <a:lvl3pPr marL="1523733" indent="-304747" algn="l" defTabSz="1218987"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2133227"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720"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abriella.dandrea@graduate.univaq.it" TargetMode="External"/><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8.tiff"/><Relationship Id="rId3" Type="http://schemas.openxmlformats.org/officeDocument/2006/relationships/image" Target="../media/image33.tiff"/><Relationship Id="rId7" Type="http://schemas.openxmlformats.org/officeDocument/2006/relationships/image" Target="../media/image37.tif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6.tiff"/><Relationship Id="rId5" Type="http://schemas.openxmlformats.org/officeDocument/2006/relationships/image" Target="../media/image35.tiff"/><Relationship Id="rId4" Type="http://schemas.openxmlformats.org/officeDocument/2006/relationships/image" Target="../media/image3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en.wikipedia.org/wiki/Xeon"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en.wikipedia.org/wiki/Pentium_4"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image" Target="../media/image42.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jpeg"/><Relationship Id="rId12" Type="http://schemas.openxmlformats.org/officeDocument/2006/relationships/image" Target="../media/image43.tiff"/><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6.jpeg"/><Relationship Id="rId11" Type="http://schemas.openxmlformats.org/officeDocument/2006/relationships/image" Target="../media/image42.tiff"/><Relationship Id="rId5" Type="http://schemas.openxmlformats.org/officeDocument/2006/relationships/image" Target="../media/image33.tiff"/><Relationship Id="rId10" Type="http://schemas.openxmlformats.org/officeDocument/2006/relationships/image" Target="../media/image49.tiff"/><Relationship Id="rId4" Type="http://schemas.microsoft.com/office/2007/relationships/hdphoto" Target="../media/hdphoto5.wdp"/><Relationship Id="rId9" Type="http://schemas.microsoft.com/office/2007/relationships/hdphoto" Target="../media/hdphoto6.wdp"/></Relationships>
</file>

<file path=ppt/slides/_rels/slide31.xml.rels><?xml version="1.0" encoding="UTF-8" standalone="yes"?>
<Relationships xmlns="http://schemas.openxmlformats.org/package/2006/relationships"><Relationship Id="rId8" Type="http://schemas.openxmlformats.org/officeDocument/2006/relationships/hyperlink" Target="https://it.wikipedia.org/wiki/Intel_8087" TargetMode="External"/><Relationship Id="rId3" Type="http://schemas.openxmlformats.org/officeDocument/2006/relationships/hyperlink" Target="https://software.intel.com/sites/default/files/managed/39/c5/325462-sdm-vol-1-2abcd-3abcd.pdf" TargetMode="External"/><Relationship Id="rId7" Type="http://schemas.openxmlformats.org/officeDocument/2006/relationships/hyperlink" Target="https://it.wikipedia.org/wiki/Intel_8088" TargetMode="External"/><Relationship Id="rId2" Type="http://schemas.openxmlformats.org/officeDocument/2006/relationships/hyperlink" Target="https://www.cs.virginia.edu/~skadron/cs433_s09_processors/arm11.pdf" TargetMode="External"/><Relationship Id="rId1" Type="http://schemas.openxmlformats.org/officeDocument/2006/relationships/slideLayout" Target="../slideLayouts/slideLayout7.xml"/><Relationship Id="rId6" Type="http://schemas.openxmlformats.org/officeDocument/2006/relationships/hyperlink" Target="https://www.arm.com/files/pdf/ARMv8R__Architecture_Oct13.pdf" TargetMode="External"/><Relationship Id="rId5" Type="http://schemas.openxmlformats.org/officeDocument/2006/relationships/hyperlink" Target="http://download.intel.com/design/PentiumII/manuals/24400101.pdf" TargetMode="External"/><Relationship Id="rId4" Type="http://schemas.openxmlformats.org/officeDocument/2006/relationships/hyperlink" Target="NULL"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community.arm.com/developer/ip-products/processors/b/processors-ip-blog/posts/a-brief-history-of-arm-part-1" TargetMode="External"/><Relationship Id="rId3" Type="http://schemas.openxmlformats.org/officeDocument/2006/relationships/hyperlink" Target="https://it.wikipedia.org/wiki/BBC_Micro" TargetMode="External"/><Relationship Id="rId7" Type="http://schemas.openxmlformats.org/officeDocument/2006/relationships/hyperlink" Target="http://www.cpu-world.com/CPUs/Pentium_M/index.html" TargetMode="External"/><Relationship Id="rId2" Type="http://schemas.openxmlformats.org/officeDocument/2006/relationships/hyperlink" Target="https://electronicsforu.com/resources/learn-electronics/introduction-arm-processor" TargetMode="External"/><Relationship Id="rId1" Type="http://schemas.openxmlformats.org/officeDocument/2006/relationships/slideLayout" Target="../slideLayouts/slideLayout7.xml"/><Relationship Id="rId6" Type="http://schemas.openxmlformats.org/officeDocument/2006/relationships/hyperlink" Target="https://it.wikipedia.org/wiki/Pentium_M" TargetMode="External"/><Relationship Id="rId11" Type="http://schemas.openxmlformats.org/officeDocument/2006/relationships/hyperlink" Target="https://en.wikipedia.org/wiki/List_of_ARM_microarchitectures#ARM_core_timeline" TargetMode="External"/><Relationship Id="rId5" Type="http://schemas.openxmlformats.org/officeDocument/2006/relationships/hyperlink" Target="http://infocenter.arm.com/help/index.jsp?topic=/com.arm.doc.set.arm11/index.html" TargetMode="External"/><Relationship Id="rId10" Type="http://schemas.openxmlformats.org/officeDocument/2006/relationships/hyperlink" Target="https://en.wikichip.org/wiki/arm_holdings/microarchitectures/arm6#Key_changes_from_ARM3" TargetMode="External"/><Relationship Id="rId4" Type="http://schemas.openxmlformats.org/officeDocument/2006/relationships/hyperlink" Target="https://it.wikipedia.org/wiki/Home_computer" TargetMode="External"/><Relationship Id="rId9" Type="http://schemas.openxmlformats.org/officeDocument/2006/relationships/hyperlink" Target="https://en.wikipedia.org/wiki/ARM_architecture"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geeksforgeeks.org/pentium-pro-architecture/" TargetMode="External"/><Relationship Id="rId2" Type="http://schemas.openxmlformats.org/officeDocument/2006/relationships/hyperlink" Target="https://encyclopedia2.thefreedictionary.com/80586" TargetMode="External"/><Relationship Id="rId1" Type="http://schemas.openxmlformats.org/officeDocument/2006/relationships/slideLayout" Target="../slideLayouts/slideLayout7.xml"/><Relationship Id="rId5" Type="http://schemas.openxmlformats.org/officeDocument/2006/relationships/hyperlink" Target="https://www.retro-kit.co.uk/page.cfm/content/IFEL-ARM3-36MHz-processor-upgrade/" TargetMode="External"/><Relationship Id="rId4" Type="http://schemas.openxmlformats.org/officeDocument/2006/relationships/hyperlink" Target="http://www.cpu-world.com/CPUs/Pentium-II/TYPE-Pentium%20II%20Xeon.html"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1.svg"/><Relationship Id="rId2" Type="http://schemas.openxmlformats.org/officeDocument/2006/relationships/image" Target="../media/image14.png"/><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6.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stretch>
            <a:fillRect l="-1000" r="-1000"/>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560F21-7EF0-FE4B-85AD-AA97D70A9272}"/>
              </a:ext>
            </a:extLst>
          </p:cNvPr>
          <p:cNvSpPr>
            <a:spLocks noGrp="1"/>
          </p:cNvSpPr>
          <p:nvPr>
            <p:ph type="ctrTitle"/>
          </p:nvPr>
        </p:nvSpPr>
        <p:spPr>
          <a:xfrm>
            <a:off x="5791199" y="1697909"/>
            <a:ext cx="5410200" cy="972000"/>
          </a:xfrm>
        </p:spPr>
        <p:txBody>
          <a:bodyPr>
            <a:normAutofit fontScale="90000"/>
          </a:bodyPr>
          <a:lstStyle/>
          <a:p>
            <a:r>
              <a:rPr lang="it-IT" dirty="0">
                <a:solidFill>
                  <a:schemeClr val="tx2">
                    <a:lumMod val="50000"/>
                  </a:schemeClr>
                </a:solidFill>
                <a:latin typeface="Roboto" panose="02000000000000000000" pitchFamily="2" charset="0"/>
                <a:ea typeface="Roboto" panose="02000000000000000000" pitchFamily="2" charset="0"/>
              </a:rPr>
              <a:t>PROCESSORS HISTORICAL EVOLUTION</a:t>
            </a:r>
          </a:p>
        </p:txBody>
      </p:sp>
      <p:sp>
        <p:nvSpPr>
          <p:cNvPr id="3" name="Sottotitolo 2">
            <a:extLst>
              <a:ext uri="{FF2B5EF4-FFF2-40B4-BE49-F238E27FC236}">
                <a16:creationId xmlns:a16="http://schemas.microsoft.com/office/drawing/2014/main" id="{21837CBA-320C-5948-94AC-5876FC4A9F9C}"/>
              </a:ext>
            </a:extLst>
          </p:cNvPr>
          <p:cNvSpPr>
            <a:spLocks noGrp="1"/>
          </p:cNvSpPr>
          <p:nvPr>
            <p:ph type="subTitle" idx="1"/>
          </p:nvPr>
        </p:nvSpPr>
        <p:spPr>
          <a:xfrm>
            <a:off x="6248401" y="2772601"/>
            <a:ext cx="4495798" cy="503999"/>
          </a:xfrm>
        </p:spPr>
        <p:txBody>
          <a:bodyPr>
            <a:normAutofit/>
          </a:bodyPr>
          <a:lstStyle/>
          <a:p>
            <a:r>
              <a:rPr lang="en-US" sz="2000" dirty="0">
                <a:solidFill>
                  <a:schemeClr val="tx2">
                    <a:lumMod val="50000"/>
                  </a:schemeClr>
                </a:solidFill>
                <a:latin typeface="Roboto Light" panose="02000000000000000000" pitchFamily="2" charset="0"/>
                <a:ea typeface="Roboto Light" panose="02000000000000000000" pitchFamily="2" charset="0"/>
              </a:rPr>
              <a:t>INTEL &amp; ARM comparison</a:t>
            </a:r>
          </a:p>
        </p:txBody>
      </p:sp>
      <p:sp>
        <p:nvSpPr>
          <p:cNvPr id="13" name="CasellaDiTesto 12">
            <a:extLst>
              <a:ext uri="{FF2B5EF4-FFF2-40B4-BE49-F238E27FC236}">
                <a16:creationId xmlns:a16="http://schemas.microsoft.com/office/drawing/2014/main" id="{FE8027C6-4EEB-714C-96C7-9909EC70000D}"/>
              </a:ext>
            </a:extLst>
          </p:cNvPr>
          <p:cNvSpPr txBox="1"/>
          <p:nvPr/>
        </p:nvSpPr>
        <p:spPr>
          <a:xfrm>
            <a:off x="5562599" y="4038600"/>
            <a:ext cx="5638800" cy="1354217"/>
          </a:xfrm>
          <a:prstGeom prst="rect">
            <a:avLst/>
          </a:prstGeom>
          <a:noFill/>
        </p:spPr>
        <p:txBody>
          <a:bodyPr wrap="square" rtlCol="0">
            <a:spAutoFit/>
          </a:bodyPr>
          <a:lstStyle/>
          <a:p>
            <a:pPr algn="r"/>
            <a:r>
              <a:rPr lang="it-IT" sz="1600" dirty="0" err="1">
                <a:latin typeface="Roboto" panose="02000000000000000000" pitchFamily="2" charset="0"/>
                <a:ea typeface="Roboto" panose="02000000000000000000" pitchFamily="2" charset="0"/>
              </a:rPr>
              <a:t>Ph.D</a:t>
            </a:r>
            <a:r>
              <a:rPr lang="it-IT" sz="1600" dirty="0">
                <a:latin typeface="Roboto" panose="02000000000000000000" pitchFamily="2" charset="0"/>
                <a:ea typeface="Roboto" panose="02000000000000000000" pitchFamily="2" charset="0"/>
              </a:rPr>
              <a:t>. </a:t>
            </a:r>
            <a:r>
              <a:rPr lang="it-IT" sz="1600" dirty="0" err="1">
                <a:latin typeface="Roboto" panose="02000000000000000000" pitchFamily="2" charset="0"/>
                <a:ea typeface="Roboto" panose="02000000000000000000" pitchFamily="2" charset="0"/>
              </a:rPr>
              <a:t>Student</a:t>
            </a:r>
            <a:r>
              <a:rPr lang="it-IT" sz="1600" dirty="0">
                <a:latin typeface="Roboto Light" panose="02000000000000000000" pitchFamily="2" charset="0"/>
                <a:ea typeface="Roboto Light" panose="02000000000000000000" pitchFamily="2" charset="0"/>
              </a:rPr>
              <a:t>: Gabriella D’Andrea</a:t>
            </a:r>
          </a:p>
          <a:p>
            <a:pPr algn="r"/>
            <a:r>
              <a:rPr lang="it-IT" sz="1600" dirty="0">
                <a:latin typeface="Roboto Light" panose="02000000000000000000" pitchFamily="2" charset="0"/>
                <a:ea typeface="Roboto Light" panose="02000000000000000000" pitchFamily="2" charset="0"/>
              </a:rPr>
              <a:t>(</a:t>
            </a:r>
            <a:r>
              <a:rPr lang="it-IT" sz="1400" dirty="0">
                <a:latin typeface="Roboto Light" panose="02000000000000000000" pitchFamily="2" charset="0"/>
                <a:ea typeface="Roboto Light" panose="02000000000000000000" pitchFamily="2" charset="0"/>
                <a:hlinkClick r:id="rId3"/>
              </a:rPr>
              <a:t>gabriella.dandrea@graduate.univaq.it</a:t>
            </a:r>
            <a:r>
              <a:rPr lang="it-IT" sz="1600" dirty="0">
                <a:latin typeface="Roboto Light" panose="02000000000000000000" pitchFamily="2" charset="0"/>
                <a:ea typeface="Roboto Light" panose="02000000000000000000" pitchFamily="2" charset="0"/>
              </a:rPr>
              <a:t>)</a:t>
            </a:r>
          </a:p>
          <a:p>
            <a:pPr algn="r"/>
            <a:endParaRPr lang="it-IT" sz="1600" dirty="0">
              <a:latin typeface="Roboto Light" panose="02000000000000000000" pitchFamily="2" charset="0"/>
              <a:ea typeface="Roboto Light" panose="02000000000000000000" pitchFamily="2" charset="0"/>
            </a:endParaRPr>
          </a:p>
          <a:p>
            <a:pPr algn="r"/>
            <a:r>
              <a:rPr lang="it-IT" sz="1600" dirty="0">
                <a:latin typeface="Roboto" panose="02000000000000000000" pitchFamily="2" charset="0"/>
                <a:ea typeface="Roboto" panose="02000000000000000000" pitchFamily="2" charset="0"/>
              </a:rPr>
              <a:t>Advisor</a:t>
            </a:r>
            <a:r>
              <a:rPr lang="it-IT" sz="1600" dirty="0">
                <a:latin typeface="Roboto Light" panose="02000000000000000000" pitchFamily="2" charset="0"/>
                <a:ea typeface="Roboto Light" panose="02000000000000000000" pitchFamily="2" charset="0"/>
              </a:rPr>
              <a:t>: Luigi </a:t>
            </a:r>
            <a:r>
              <a:rPr lang="it-IT" sz="1600" dirty="0" err="1">
                <a:latin typeface="Roboto Light" panose="02000000000000000000" pitchFamily="2" charset="0"/>
                <a:ea typeface="Roboto Light" panose="02000000000000000000" pitchFamily="2" charset="0"/>
              </a:rPr>
              <a:t>Pomante</a:t>
            </a:r>
            <a:endParaRPr lang="it-IT" sz="1600" dirty="0">
              <a:latin typeface="Roboto Light" panose="02000000000000000000" pitchFamily="2" charset="0"/>
              <a:ea typeface="Roboto Light" panose="02000000000000000000" pitchFamily="2" charset="0"/>
            </a:endParaRPr>
          </a:p>
          <a:p>
            <a:pPr algn="r"/>
            <a:r>
              <a:rPr lang="it-IT" sz="1600" dirty="0">
                <a:latin typeface="Roboto" panose="02000000000000000000" pitchFamily="2" charset="0"/>
                <a:ea typeface="Roboto" panose="02000000000000000000" pitchFamily="2" charset="0"/>
              </a:rPr>
              <a:t>Co-Advisor</a:t>
            </a:r>
            <a:r>
              <a:rPr lang="it-IT" sz="1600" dirty="0">
                <a:latin typeface="Roboto Light" panose="02000000000000000000" pitchFamily="2" charset="0"/>
                <a:ea typeface="Roboto Light" panose="02000000000000000000" pitchFamily="2" charset="0"/>
              </a:rPr>
              <a:t>: Tania Di Mascio</a:t>
            </a:r>
          </a:p>
        </p:txBody>
      </p:sp>
    </p:spTree>
    <p:extLst>
      <p:ext uri="{BB962C8B-B14F-4D97-AF65-F5344CB8AC3E}">
        <p14:creationId xmlns:p14="http://schemas.microsoft.com/office/powerpoint/2010/main" val="239667278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E01435-B284-9347-893C-A773CEC63BEA}"/>
              </a:ext>
            </a:extLst>
          </p:cNvPr>
          <p:cNvSpPr>
            <a:spLocks noGrp="1"/>
          </p:cNvSpPr>
          <p:nvPr>
            <p:ph type="title"/>
          </p:nvPr>
        </p:nvSpPr>
        <p:spPr>
          <a:xfrm>
            <a:off x="990600" y="228601"/>
            <a:ext cx="10210800" cy="541298"/>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processors improvement </a:t>
            </a:r>
          </a:p>
        </p:txBody>
      </p:sp>
      <p:sp>
        <p:nvSpPr>
          <p:cNvPr id="3" name="Segnaposto piè di pagina 2">
            <a:extLst>
              <a:ext uri="{FF2B5EF4-FFF2-40B4-BE49-F238E27FC236}">
                <a16:creationId xmlns:a16="http://schemas.microsoft.com/office/drawing/2014/main" id="{331FA833-9E95-6745-A062-C40F3E2DD1F6}"/>
              </a:ext>
            </a:extLst>
          </p:cNvPr>
          <p:cNvSpPr>
            <a:spLocks noGrp="1"/>
          </p:cNvSpPr>
          <p:nvPr>
            <p:ph type="ftr" sz="quarter" idx="11"/>
          </p:nvPr>
        </p:nvSpPr>
        <p:spPr/>
        <p:txBody>
          <a:bodyPr/>
          <a:lstStyle/>
          <a:p>
            <a:r>
              <a:rPr lang="en-US"/>
              <a:t>Processors Historical Evolution 
</a:t>
            </a:r>
          </a:p>
        </p:txBody>
      </p:sp>
      <p:sp>
        <p:nvSpPr>
          <p:cNvPr id="4" name="Segnaposto numero diapositiva 3">
            <a:extLst>
              <a:ext uri="{FF2B5EF4-FFF2-40B4-BE49-F238E27FC236}">
                <a16:creationId xmlns:a16="http://schemas.microsoft.com/office/drawing/2014/main" id="{5C896BF6-18A1-314C-A7C5-AF0D53F31995}"/>
              </a:ext>
            </a:extLst>
          </p:cNvPr>
          <p:cNvSpPr>
            <a:spLocks noGrp="1"/>
          </p:cNvSpPr>
          <p:nvPr>
            <p:ph type="sldNum" sz="quarter" idx="12"/>
          </p:nvPr>
        </p:nvSpPr>
        <p:spPr/>
        <p:txBody>
          <a:bodyPr/>
          <a:lstStyle/>
          <a:p>
            <a:fld id="{DEC90E6D-7B2E-4EC5-B9F8-35F4AE9AC514}" type="slidenum">
              <a:rPr lang="en-US" smtClean="0"/>
              <a:pPr/>
              <a:t>10</a:t>
            </a:fld>
            <a:endParaRPr lang="en-US"/>
          </a:p>
        </p:txBody>
      </p:sp>
      <p:graphicFrame>
        <p:nvGraphicFramePr>
          <p:cNvPr id="9" name="Tabella 8">
            <a:extLst>
              <a:ext uri="{FF2B5EF4-FFF2-40B4-BE49-F238E27FC236}">
                <a16:creationId xmlns:a16="http://schemas.microsoft.com/office/drawing/2014/main" id="{A1B8225B-3586-2B48-BAA3-FA41983E6EF9}"/>
              </a:ext>
            </a:extLst>
          </p:cNvPr>
          <p:cNvGraphicFramePr>
            <a:graphicFrameLocks noGrp="1"/>
          </p:cNvGraphicFramePr>
          <p:nvPr>
            <p:extLst>
              <p:ext uri="{D42A27DB-BD31-4B8C-83A1-F6EECF244321}">
                <p14:modId xmlns:p14="http://schemas.microsoft.com/office/powerpoint/2010/main" val="749516983"/>
              </p:ext>
            </p:extLst>
          </p:nvPr>
        </p:nvGraphicFramePr>
        <p:xfrm>
          <a:off x="985186" y="2267303"/>
          <a:ext cx="6991927" cy="3410756"/>
        </p:xfrm>
        <a:graphic>
          <a:graphicData uri="http://schemas.openxmlformats.org/drawingml/2006/table">
            <a:tbl>
              <a:tblPr firstRow="1" bandRow="1">
                <a:tableStyleId>{21E4AEA4-8DFA-4A89-87EB-49C32662AFE0}</a:tableStyleId>
              </a:tblPr>
              <a:tblGrid>
                <a:gridCol w="1549395">
                  <a:extLst>
                    <a:ext uri="{9D8B030D-6E8A-4147-A177-3AD203B41FA5}">
                      <a16:colId xmlns:a16="http://schemas.microsoft.com/office/drawing/2014/main" val="2810240252"/>
                    </a:ext>
                  </a:extLst>
                </a:gridCol>
                <a:gridCol w="2939141">
                  <a:extLst>
                    <a:ext uri="{9D8B030D-6E8A-4147-A177-3AD203B41FA5}">
                      <a16:colId xmlns:a16="http://schemas.microsoft.com/office/drawing/2014/main" val="2863372924"/>
                    </a:ext>
                  </a:extLst>
                </a:gridCol>
                <a:gridCol w="2503391">
                  <a:extLst>
                    <a:ext uri="{9D8B030D-6E8A-4147-A177-3AD203B41FA5}">
                      <a16:colId xmlns:a16="http://schemas.microsoft.com/office/drawing/2014/main" val="3420934533"/>
                    </a:ext>
                  </a:extLst>
                </a:gridCol>
              </a:tblGrid>
              <a:tr h="432838">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algn="ctr"/>
                      <a:r>
                        <a:rPr lang="en-US" sz="2000" b="0" i="0" noProof="0" dirty="0">
                          <a:solidFill>
                            <a:schemeClr val="accent2">
                              <a:lumMod val="20000"/>
                              <a:lumOff val="80000"/>
                            </a:schemeClr>
                          </a:solidFill>
                          <a:latin typeface="Roboto" panose="02000000000000000000" pitchFamily="2" charset="0"/>
                          <a:ea typeface="Roboto" panose="02000000000000000000" pitchFamily="2" charset="0"/>
                        </a:rPr>
                        <a:t>ARM3</a:t>
                      </a:r>
                    </a:p>
                  </a:txBody>
                  <a:tcPr/>
                </a:tc>
                <a:tc>
                  <a:txBody>
                    <a:bodyPr/>
                    <a:lstStyle/>
                    <a:p>
                      <a:pPr algn="ctr"/>
                      <a:r>
                        <a:rPr lang="en-US" sz="2000" b="0" i="0" noProof="0" dirty="0">
                          <a:solidFill>
                            <a:schemeClr val="accent2">
                              <a:lumMod val="20000"/>
                              <a:lumOff val="80000"/>
                            </a:schemeClr>
                          </a:solidFill>
                          <a:latin typeface="Roboto" panose="02000000000000000000" pitchFamily="2" charset="0"/>
                          <a:ea typeface="Roboto" panose="02000000000000000000" pitchFamily="2" charset="0"/>
                        </a:rPr>
                        <a:t>ARM6</a:t>
                      </a:r>
                    </a:p>
                  </a:txBody>
                  <a:tcPr/>
                </a:tc>
                <a:extLst>
                  <a:ext uri="{0D108BD9-81ED-4DB2-BD59-A6C34878D82A}">
                    <a16:rowId xmlns:a16="http://schemas.microsoft.com/office/drawing/2014/main" val="1027311561"/>
                  </a:ext>
                </a:extLst>
              </a:tr>
              <a:tr h="169605">
                <a:tc>
                  <a:txBody>
                    <a:bodyPr/>
                    <a:lstStyle/>
                    <a:p>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Cache</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Integrated cache</a:t>
                      </a:r>
                    </a:p>
                  </a:txBody>
                  <a:tcPr/>
                </a:tc>
                <a:tc>
                  <a:txBody>
                    <a:bodyPr/>
                    <a:lstStyle/>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Integrated cache</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2079792526"/>
                  </a:ext>
                </a:extLst>
              </a:tr>
              <a:tr h="757467">
                <a:tc>
                  <a:txBody>
                    <a:bodyPr/>
                    <a:lstStyle/>
                    <a:p>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Registers</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Register File: 27 Registers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Address Registers: 26-bit</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2 Data Register: 32 bit</a:t>
                      </a:r>
                    </a:p>
                  </a:txBody>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Register File: 37 Registers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Address Registers: 32-bit</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2 Data Register: 32 bit</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3228796052"/>
                  </a:ext>
                </a:extLst>
              </a:tr>
              <a:tr h="655320">
                <a:tc>
                  <a:txBody>
                    <a:bodyPr/>
                    <a:lstStyle/>
                    <a:p>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Instructions</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New memory instruction</a:t>
                      </a:r>
                    </a:p>
                  </a:txBody>
                  <a:tcPr/>
                </a:tc>
                <a:tc>
                  <a:txBody>
                    <a:bodyPr/>
                    <a:lstStyle/>
                    <a:p>
                      <a:pPr marL="138113" indent="-138113">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New movement instructions</a:t>
                      </a:r>
                    </a:p>
                  </a:txBody>
                  <a:tcPr/>
                </a:tc>
                <a:extLst>
                  <a:ext uri="{0D108BD9-81ED-4DB2-BD59-A6C34878D82A}">
                    <a16:rowId xmlns:a16="http://schemas.microsoft.com/office/drawing/2014/main" val="2178788801"/>
                  </a:ext>
                </a:extLst>
              </a:tr>
              <a:tr h="432838">
                <a:tc>
                  <a:txBody>
                    <a:bodyPr/>
                    <a:lstStyle/>
                    <a:p>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Architecture</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RISC</a:t>
                      </a:r>
                    </a:p>
                  </a:txBody>
                  <a:tcPr/>
                </a:tc>
                <a:tc>
                  <a:txBody>
                    <a:bodyPr/>
                    <a:lstStyle/>
                    <a:p>
                      <a:pPr marL="95250" indent="-95250">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 RISC</a:t>
                      </a:r>
                    </a:p>
                  </a:txBody>
                  <a:tcPr/>
                </a:tc>
                <a:extLst>
                  <a:ext uri="{0D108BD9-81ED-4DB2-BD59-A6C34878D82A}">
                    <a16:rowId xmlns:a16="http://schemas.microsoft.com/office/drawing/2014/main" val="3912845570"/>
                  </a:ext>
                </a:extLst>
              </a:tr>
            </a:tbl>
          </a:graphicData>
        </a:graphic>
      </p:graphicFrame>
      <p:sp>
        <p:nvSpPr>
          <p:cNvPr id="5" name="Rettangolo 4">
            <a:extLst>
              <a:ext uri="{FF2B5EF4-FFF2-40B4-BE49-F238E27FC236}">
                <a16:creationId xmlns:a16="http://schemas.microsoft.com/office/drawing/2014/main" id="{DAD67E99-255B-FC41-8DE3-2856AF890935}"/>
              </a:ext>
            </a:extLst>
          </p:cNvPr>
          <p:cNvSpPr/>
          <p:nvPr/>
        </p:nvSpPr>
        <p:spPr>
          <a:xfrm>
            <a:off x="852449" y="1294009"/>
            <a:ext cx="7110808" cy="861774"/>
          </a:xfrm>
          <a:prstGeom prst="rect">
            <a:avLst/>
          </a:prstGeom>
        </p:spPr>
        <p:txBody>
          <a:bodyPr wrap="square">
            <a:spAutoFit/>
          </a:bodyPr>
          <a:lstStyle/>
          <a:p>
            <a:r>
              <a:rPr lang="en-US" sz="1600" dirty="0">
                <a:solidFill>
                  <a:schemeClr val="tx1">
                    <a:lumMod val="85000"/>
                    <a:lumOff val="15000"/>
                  </a:schemeClr>
                </a:solidFill>
                <a:latin typeface="Roboto Light" panose="02000000000000000000" pitchFamily="2" charset="0"/>
                <a:ea typeface="Roboto Light" panose="02000000000000000000" pitchFamily="2" charset="0"/>
              </a:rPr>
              <a:t>The major goal of ARM3 and ARM6 was to improve the processor speed-up performance. A target of three times the performance of ARM2 was set</a:t>
            </a:r>
            <a:r>
              <a:rPr lang="en-US" sz="1600" dirty="0">
                <a:solidFill>
                  <a:schemeClr val="tx2">
                    <a:lumMod val="50000"/>
                  </a:schemeClr>
                </a:solidFill>
                <a:latin typeface="Roboto Light" panose="02000000000000000000" pitchFamily="2" charset="0"/>
                <a:ea typeface="Roboto Light" panose="02000000000000000000" pitchFamily="2" charset="0"/>
              </a:rPr>
              <a:t>. </a:t>
            </a:r>
          </a:p>
          <a:p>
            <a:endParaRPr lang="it-IT" dirty="0"/>
          </a:p>
        </p:txBody>
      </p:sp>
      <p:sp>
        <p:nvSpPr>
          <p:cNvPr id="6" name="CasellaDiTesto 5">
            <a:extLst>
              <a:ext uri="{FF2B5EF4-FFF2-40B4-BE49-F238E27FC236}">
                <a16:creationId xmlns:a16="http://schemas.microsoft.com/office/drawing/2014/main" id="{85A0FBE8-C8FC-F64C-B59D-43498959A124}"/>
              </a:ext>
            </a:extLst>
          </p:cNvPr>
          <p:cNvSpPr txBox="1"/>
          <p:nvPr/>
        </p:nvSpPr>
        <p:spPr>
          <a:xfrm>
            <a:off x="810339" y="5737046"/>
            <a:ext cx="7166773" cy="338554"/>
          </a:xfrm>
          <a:prstGeom prst="rect">
            <a:avLst/>
          </a:prstGeom>
          <a:noFill/>
        </p:spPr>
        <p:txBody>
          <a:bodyPr wrap="square" rtlCol="0">
            <a:spAutoFit/>
          </a:bodyPr>
          <a:lstStyle/>
          <a:p>
            <a:pPr algn="ctr"/>
            <a:r>
              <a:rPr lang="en-US" sz="1400" dirty="0">
                <a:solidFill>
                  <a:schemeClr val="tx1">
                    <a:lumMod val="85000"/>
                    <a:lumOff val="15000"/>
                  </a:schemeClr>
                </a:solidFill>
                <a:latin typeface="Roboto Light" panose="02000000000000000000" pitchFamily="2" charset="0"/>
                <a:ea typeface="Roboto Light" panose="02000000000000000000" pitchFamily="2" charset="0"/>
              </a:rPr>
              <a:t>Table 1</a:t>
            </a:r>
            <a:r>
              <a:rPr lang="en-US" sz="1600" dirty="0">
                <a:solidFill>
                  <a:schemeClr val="tx1">
                    <a:lumMod val="85000"/>
                    <a:lumOff val="15000"/>
                  </a:schemeClr>
                </a:solidFill>
              </a:rPr>
              <a:t>: </a:t>
            </a:r>
            <a:r>
              <a:rPr lang="en-US" sz="1400" dirty="0">
                <a:solidFill>
                  <a:schemeClr val="tx1">
                    <a:lumMod val="85000"/>
                    <a:lumOff val="15000"/>
                  </a:schemeClr>
                </a:solidFill>
                <a:latin typeface="Roboto Light" panose="02000000000000000000" pitchFamily="2" charset="0"/>
                <a:ea typeface="Roboto Light" panose="02000000000000000000" pitchFamily="2" charset="0"/>
              </a:rPr>
              <a:t>ARM 3/6 key changes from ARM2 </a:t>
            </a:r>
          </a:p>
        </p:txBody>
      </p:sp>
      <p:pic>
        <p:nvPicPr>
          <p:cNvPr id="16" name="Immagine 15">
            <a:extLst>
              <a:ext uri="{FF2B5EF4-FFF2-40B4-BE49-F238E27FC236}">
                <a16:creationId xmlns:a16="http://schemas.microsoft.com/office/drawing/2014/main" id="{64585163-8E0C-2C46-B627-DDA3920B33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0476" y="1199912"/>
            <a:ext cx="3335599" cy="2134783"/>
          </a:xfrm>
          <a:prstGeom prst="rect">
            <a:avLst/>
          </a:prstGeom>
        </p:spPr>
      </p:pic>
      <p:pic>
        <p:nvPicPr>
          <p:cNvPr id="8" name="Immagine 7">
            <a:extLst>
              <a:ext uri="{FF2B5EF4-FFF2-40B4-BE49-F238E27FC236}">
                <a16:creationId xmlns:a16="http://schemas.microsoft.com/office/drawing/2014/main" id="{4F82FC50-4B5F-D346-89EE-2999DB8E872C}"/>
              </a:ext>
            </a:extLst>
          </p:cNvPr>
          <p:cNvPicPr>
            <a:picLocks noChangeAspect="1"/>
          </p:cNvPicPr>
          <p:nvPr/>
        </p:nvPicPr>
        <p:blipFill>
          <a:blip r:embed="rId3"/>
          <a:stretch>
            <a:fillRect/>
          </a:stretch>
        </p:blipFill>
        <p:spPr>
          <a:xfrm>
            <a:off x="8669093" y="3565935"/>
            <a:ext cx="2878363" cy="2811202"/>
          </a:xfrm>
          <a:prstGeom prst="rect">
            <a:avLst/>
          </a:prstGeom>
        </p:spPr>
      </p:pic>
      <p:cxnSp>
        <p:nvCxnSpPr>
          <p:cNvPr id="12" name="Connettore 1 11">
            <a:extLst>
              <a:ext uri="{FF2B5EF4-FFF2-40B4-BE49-F238E27FC236}">
                <a16:creationId xmlns:a16="http://schemas.microsoft.com/office/drawing/2014/main" id="{116004F9-DABC-A243-A3DE-F9A8751CF9FB}"/>
              </a:ext>
            </a:extLst>
          </p:cNvPr>
          <p:cNvCxnSpPr>
            <a:cxnSpLocks/>
          </p:cNvCxnSpPr>
          <p:nvPr/>
        </p:nvCxnSpPr>
        <p:spPr>
          <a:xfrm>
            <a:off x="897761" y="1241476"/>
            <a:ext cx="672223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Rettangolo 16">
            <a:extLst>
              <a:ext uri="{FF2B5EF4-FFF2-40B4-BE49-F238E27FC236}">
                <a16:creationId xmlns:a16="http://schemas.microsoft.com/office/drawing/2014/main" id="{76EE1AA9-FE48-B24D-A284-4750BB8AE776}"/>
              </a:ext>
            </a:extLst>
          </p:cNvPr>
          <p:cNvSpPr/>
          <p:nvPr/>
        </p:nvSpPr>
        <p:spPr>
          <a:xfrm>
            <a:off x="942109" y="842651"/>
            <a:ext cx="6896085" cy="369332"/>
          </a:xfrm>
          <a:prstGeom prst="rect">
            <a:avLst/>
          </a:prstGeom>
        </p:spPr>
        <p:txBody>
          <a:bodyPr wrap="square">
            <a:spAutoFit/>
          </a:bodyPr>
          <a:lstStyle/>
          <a:p>
            <a:r>
              <a:rPr lang="en-US" spc="200" dirty="0">
                <a:solidFill>
                  <a:schemeClr val="tx2">
                    <a:lumMod val="50000"/>
                  </a:schemeClr>
                </a:solidFill>
              </a:rPr>
              <a:t>ARM3 – ARM6</a:t>
            </a:r>
          </a:p>
        </p:txBody>
      </p:sp>
    </p:spTree>
    <p:extLst>
      <p:ext uri="{BB962C8B-B14F-4D97-AF65-F5344CB8AC3E}">
        <p14:creationId xmlns:p14="http://schemas.microsoft.com/office/powerpoint/2010/main" val="328911768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81000">
              <a:srgbClr val="EEEEEE">
                <a:alpha val="45000"/>
              </a:srgbClr>
            </a:gs>
            <a:gs pos="0">
              <a:schemeClr val="bg1"/>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 name="1 Grupo"/>
          <p:cNvGrpSpPr/>
          <p:nvPr/>
        </p:nvGrpSpPr>
        <p:grpSpPr>
          <a:xfrm>
            <a:off x="1717589" y="3097277"/>
            <a:ext cx="8874211" cy="365125"/>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2179208" y="1947446"/>
            <a:ext cx="708848" cy="1831776"/>
            <a:chOff x="368969" y="2082302"/>
            <a:chExt cx="708848" cy="1831776"/>
          </a:xfrm>
        </p:grpSpPr>
        <p:sp>
          <p:nvSpPr>
            <p:cNvPr id="56" name="Rectangle 55"/>
            <p:cNvSpPr/>
            <p:nvPr/>
          </p:nvSpPr>
          <p:spPr>
            <a:xfrm>
              <a:off x="368969" y="2082302"/>
              <a:ext cx="708848" cy="338554"/>
            </a:xfrm>
            <a:prstGeom prst="rect">
              <a:avLst/>
            </a:prstGeom>
          </p:spPr>
          <p:txBody>
            <a:bodyPr wrap="none">
              <a:spAutoFit/>
            </a:bodyPr>
            <a:lstStyle/>
            <a:p>
              <a:r>
                <a:rPr lang="en-US" sz="1600" b="1" dirty="0">
                  <a:solidFill>
                    <a:schemeClr val="tx1">
                      <a:lumMod val="85000"/>
                      <a:lumOff val="15000"/>
                    </a:schemeClr>
                  </a:solidFill>
                </a:rPr>
                <a:t>ARM3</a:t>
              </a:r>
              <a:endParaRPr lang="en-US" sz="1400" b="1" dirty="0">
                <a:solidFill>
                  <a:schemeClr val="tx1">
                    <a:lumMod val="85000"/>
                    <a:lumOff val="15000"/>
                  </a:schemeClr>
                </a:solidFill>
              </a:endParaRP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380308" y="3544746"/>
              <a:ext cx="652743" cy="369332"/>
            </a:xfrm>
            <a:prstGeom prst="rect">
              <a:avLst/>
            </a:prstGeom>
            <a:noFill/>
          </p:spPr>
          <p:txBody>
            <a:bodyPr wrap="none" rtlCol="0">
              <a:spAutoFit/>
            </a:bodyPr>
            <a:lstStyle/>
            <a:p>
              <a:pPr algn="r"/>
              <a:r>
                <a:rPr lang="en-US" b="1" dirty="0">
                  <a:solidFill>
                    <a:schemeClr val="accent2">
                      <a:lumMod val="50000"/>
                    </a:schemeClr>
                  </a:solidFill>
                </a:rPr>
                <a:t>1990</a:t>
              </a:r>
              <a:endParaRPr lang="en-US" sz="1600" b="1" dirty="0">
                <a:solidFill>
                  <a:schemeClr val="accent2">
                    <a:lumMod val="50000"/>
                  </a:schemeClr>
                </a:solidFill>
              </a:endParaRP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5471242" y="2755753"/>
            <a:ext cx="1525848" cy="2236736"/>
            <a:chOff x="1017926" y="2923181"/>
            <a:chExt cx="1648793" cy="2236736"/>
          </a:xfrm>
        </p:grpSpPr>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452564" y="2923181"/>
              <a:ext cx="806631" cy="461665"/>
            </a:xfrm>
            <a:prstGeom prst="rect">
              <a:avLst/>
            </a:prstGeom>
            <a:noFill/>
          </p:spPr>
          <p:txBody>
            <a:bodyPr wrap="none" rtlCol="0">
              <a:spAutoFit/>
            </a:bodyPr>
            <a:lstStyle/>
            <a:p>
              <a:r>
                <a:rPr lang="en-US" sz="2400" b="1" dirty="0">
                  <a:solidFill>
                    <a:schemeClr val="accent5">
                      <a:lumMod val="50000"/>
                    </a:schemeClr>
                  </a:solidFill>
                </a:rPr>
                <a:t>1993</a:t>
              </a:r>
              <a:endParaRPr lang="en-US" sz="1600" b="1" dirty="0">
                <a:solidFill>
                  <a:schemeClr val="accent5">
                    <a:lumMod val="50000"/>
                  </a:schemeClr>
                </a:solidFill>
              </a:endParaRPr>
            </a:p>
          </p:txBody>
        </p:sp>
        <p:sp>
          <p:nvSpPr>
            <p:cNvPr id="59" name="Rectangle 58"/>
            <p:cNvSpPr/>
            <p:nvPr/>
          </p:nvSpPr>
          <p:spPr>
            <a:xfrm>
              <a:off x="1017926" y="4328920"/>
              <a:ext cx="1648793" cy="830997"/>
            </a:xfrm>
            <a:prstGeom prst="rect">
              <a:avLst/>
            </a:prstGeom>
          </p:spPr>
          <p:txBody>
            <a:bodyPr wrap="square">
              <a:spAutoFit/>
            </a:bodyPr>
            <a:lstStyle/>
            <a:p>
              <a:pPr algn="ctr"/>
              <a:r>
                <a:rPr lang="en-US" sz="2400" b="1" dirty="0">
                  <a:solidFill>
                    <a:schemeClr val="tx1">
                      <a:lumMod val="85000"/>
                      <a:lumOff val="15000"/>
                    </a:schemeClr>
                  </a:solidFill>
                </a:rPr>
                <a:t>Intel </a:t>
              </a:r>
            </a:p>
            <a:p>
              <a:pPr algn="ctr"/>
              <a:r>
                <a:rPr lang="en-US" sz="2400" b="1" dirty="0">
                  <a:solidFill>
                    <a:schemeClr val="tx1">
                      <a:lumMod val="85000"/>
                      <a:lumOff val="15000"/>
                    </a:schemeClr>
                  </a:solidFill>
                </a:rPr>
                <a:t>Pentium </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3441145" y="1947446"/>
            <a:ext cx="731065" cy="1838524"/>
            <a:chOff x="301981" y="2120324"/>
            <a:chExt cx="731065" cy="1838524"/>
          </a:xfrm>
        </p:grpSpPr>
        <p:sp>
          <p:nvSpPr>
            <p:cNvPr id="72" name="Rectangle 55">
              <a:extLst>
                <a:ext uri="{FF2B5EF4-FFF2-40B4-BE49-F238E27FC236}">
                  <a16:creationId xmlns:a16="http://schemas.microsoft.com/office/drawing/2014/main" id="{C0E1CF47-C0C6-914C-8BBE-A459F9ED4CFA}"/>
                </a:ext>
              </a:extLst>
            </p:cNvPr>
            <p:cNvSpPr/>
            <p:nvPr/>
          </p:nvSpPr>
          <p:spPr>
            <a:xfrm>
              <a:off x="301981" y="2120324"/>
              <a:ext cx="708848" cy="338554"/>
            </a:xfrm>
            <a:prstGeom prst="rect">
              <a:avLst/>
            </a:prstGeom>
          </p:spPr>
          <p:txBody>
            <a:bodyPr wrap="none">
              <a:spAutoFit/>
            </a:bodyPr>
            <a:lstStyle/>
            <a:p>
              <a:r>
                <a:rPr lang="en-US" sz="1600" b="1" dirty="0">
                  <a:solidFill>
                    <a:schemeClr val="tx1">
                      <a:lumMod val="85000"/>
                      <a:lumOff val="15000"/>
                    </a:schemeClr>
                  </a:solidFill>
                </a:rPr>
                <a:t>ARM6</a:t>
              </a:r>
              <a:endParaRPr lang="en-US" sz="1400" b="1" dirty="0">
                <a:solidFill>
                  <a:schemeClr val="tx1">
                    <a:lumMod val="85000"/>
                    <a:lumOff val="15000"/>
                  </a:schemeClr>
                </a:solidFill>
              </a:endParaRP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380303" y="3589516"/>
              <a:ext cx="652743" cy="369332"/>
            </a:xfrm>
            <a:prstGeom prst="rect">
              <a:avLst/>
            </a:prstGeom>
            <a:noFill/>
          </p:spPr>
          <p:txBody>
            <a:bodyPr wrap="none" rtlCol="0">
              <a:spAutoFit/>
            </a:bodyPr>
            <a:lstStyle/>
            <a:p>
              <a:pPr algn="r"/>
              <a:r>
                <a:rPr lang="en-US" b="1" dirty="0">
                  <a:solidFill>
                    <a:schemeClr val="accent2">
                      <a:lumMod val="50000"/>
                    </a:schemeClr>
                  </a:solidFill>
                </a:rPr>
                <a:t>1991</a:t>
              </a:r>
              <a:endParaRPr lang="en-US" sz="2000" b="1" dirty="0">
                <a:solidFill>
                  <a:schemeClr val="accent2">
                    <a:lumMod val="50000"/>
                  </a:schemeClr>
                </a:solidFill>
              </a:endParaRPr>
            </a:p>
          </p:txBody>
        </p:sp>
      </p:grpSp>
      <p:sp>
        <p:nvSpPr>
          <p:cNvPr id="168" name="Title 1">
            <a:extLst>
              <a:ext uri="{FF2B5EF4-FFF2-40B4-BE49-F238E27FC236}">
                <a16:creationId xmlns:a16="http://schemas.microsoft.com/office/drawing/2014/main" id="{B5FDBF27-6979-824A-BDD4-A750028BFF09}"/>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2" name="Segnaposto piè di pagina 1">
            <a:extLst>
              <a:ext uri="{FF2B5EF4-FFF2-40B4-BE49-F238E27FC236}">
                <a16:creationId xmlns:a16="http://schemas.microsoft.com/office/drawing/2014/main" id="{F362EBF4-08A8-2F4C-9847-7EF402052EA3}"/>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ABE51029-E3FF-5A43-B903-92927C6B9DFC}"/>
              </a:ext>
            </a:extLst>
          </p:cNvPr>
          <p:cNvSpPr>
            <a:spLocks noGrp="1"/>
          </p:cNvSpPr>
          <p:nvPr>
            <p:ph type="sldNum" sz="quarter" idx="12"/>
          </p:nvPr>
        </p:nvSpPr>
        <p:spPr/>
        <p:txBody>
          <a:bodyPr/>
          <a:lstStyle/>
          <a:p>
            <a:fld id="{DEC90E6D-7B2E-4EC5-B9F8-35F4AE9AC514}" type="slidenum">
              <a:rPr lang="en-US" smtClean="0"/>
              <a:pPr/>
              <a:t>11</a:t>
            </a:fld>
            <a:endParaRPr lang="en-US" dirty="0"/>
          </a:p>
        </p:txBody>
      </p:sp>
      <p:sp>
        <p:nvSpPr>
          <p:cNvPr id="31" name="Rettangolo 30">
            <a:extLst>
              <a:ext uri="{FF2B5EF4-FFF2-40B4-BE49-F238E27FC236}">
                <a16:creationId xmlns:a16="http://schemas.microsoft.com/office/drawing/2014/main" id="{E7CC4F90-B693-DE4A-BAEB-3AB25D749999}"/>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32" name="Connettore 1 31">
            <a:extLst>
              <a:ext uri="{FF2B5EF4-FFF2-40B4-BE49-F238E27FC236}">
                <a16:creationId xmlns:a16="http://schemas.microsoft.com/office/drawing/2014/main" id="{32DFD9B0-BDDD-9B40-8C9D-7E6CBF173F8E}"/>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2" name="Immagine 21" descr="Immagine che contiene segnale, giallo, dice, leggendo&#10;&#10;Descrizione generata automaticamente">
            <a:extLst>
              <a:ext uri="{FF2B5EF4-FFF2-40B4-BE49-F238E27FC236}">
                <a16:creationId xmlns:a16="http://schemas.microsoft.com/office/drawing/2014/main" id="{0EFC9BD9-6272-2A4B-A7FE-69BF74AADA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24111">
            <a:off x="7625567" y="3642309"/>
            <a:ext cx="1517417" cy="1469571"/>
          </a:xfrm>
          <a:prstGeom prst="rect">
            <a:avLst/>
          </a:prstGeom>
        </p:spPr>
      </p:pic>
      <p:sp>
        <p:nvSpPr>
          <p:cNvPr id="16" name="Rettangolo 15">
            <a:extLst>
              <a:ext uri="{FF2B5EF4-FFF2-40B4-BE49-F238E27FC236}">
                <a16:creationId xmlns:a16="http://schemas.microsoft.com/office/drawing/2014/main" id="{F5F04B26-8F4E-7243-BB66-A459E5E498D6}"/>
              </a:ext>
            </a:extLst>
          </p:cNvPr>
          <p:cNvSpPr/>
          <p:nvPr/>
        </p:nvSpPr>
        <p:spPr>
          <a:xfrm>
            <a:off x="5588707" y="2590801"/>
            <a:ext cx="1269293"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Immagine 18" descr="Immagine che contiene segnale, sedendo, bianco, cibo&#10;&#10;Descrizione generata automaticamente">
            <a:extLst>
              <a:ext uri="{FF2B5EF4-FFF2-40B4-BE49-F238E27FC236}">
                <a16:creationId xmlns:a16="http://schemas.microsoft.com/office/drawing/2014/main" id="{38E43DF2-58AF-CA4C-A874-F98C4F912B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96473">
            <a:off x="6510434" y="4857350"/>
            <a:ext cx="1219200" cy="14771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3917666"/>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5E01435-B284-9347-893C-A773CEC63BEA}"/>
              </a:ext>
            </a:extLst>
          </p:cNvPr>
          <p:cNvSpPr>
            <a:spLocks noGrp="1"/>
          </p:cNvSpPr>
          <p:nvPr>
            <p:ph type="title"/>
          </p:nvPr>
        </p:nvSpPr>
        <p:spPr>
          <a:xfrm>
            <a:off x="990600" y="228601"/>
            <a:ext cx="10210800" cy="541298"/>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Intel processors improvement </a:t>
            </a:r>
          </a:p>
        </p:txBody>
      </p:sp>
      <p:sp>
        <p:nvSpPr>
          <p:cNvPr id="3" name="Segnaposto piè di pagina 2">
            <a:extLst>
              <a:ext uri="{FF2B5EF4-FFF2-40B4-BE49-F238E27FC236}">
                <a16:creationId xmlns:a16="http://schemas.microsoft.com/office/drawing/2014/main" id="{331FA833-9E95-6745-A062-C40F3E2DD1F6}"/>
              </a:ext>
            </a:extLst>
          </p:cNvPr>
          <p:cNvSpPr>
            <a:spLocks noGrp="1"/>
          </p:cNvSpPr>
          <p:nvPr>
            <p:ph type="ftr" sz="quarter" idx="11"/>
          </p:nvPr>
        </p:nvSpPr>
        <p:spPr/>
        <p:txBody>
          <a:bodyPr/>
          <a:lstStyle/>
          <a:p>
            <a:r>
              <a:rPr lang="en-US"/>
              <a:t>Processors Historical Evolution 
</a:t>
            </a:r>
          </a:p>
        </p:txBody>
      </p:sp>
      <p:sp>
        <p:nvSpPr>
          <p:cNvPr id="4" name="Segnaposto numero diapositiva 3">
            <a:extLst>
              <a:ext uri="{FF2B5EF4-FFF2-40B4-BE49-F238E27FC236}">
                <a16:creationId xmlns:a16="http://schemas.microsoft.com/office/drawing/2014/main" id="{5C896BF6-18A1-314C-A7C5-AF0D53F31995}"/>
              </a:ext>
            </a:extLst>
          </p:cNvPr>
          <p:cNvSpPr>
            <a:spLocks noGrp="1"/>
          </p:cNvSpPr>
          <p:nvPr>
            <p:ph type="sldNum" sz="quarter" idx="12"/>
          </p:nvPr>
        </p:nvSpPr>
        <p:spPr/>
        <p:txBody>
          <a:bodyPr/>
          <a:lstStyle/>
          <a:p>
            <a:fld id="{DEC90E6D-7B2E-4EC5-B9F8-35F4AE9AC514}" type="slidenum">
              <a:rPr lang="en-US" smtClean="0"/>
              <a:pPr/>
              <a:t>12</a:t>
            </a:fld>
            <a:endParaRPr lang="en-US"/>
          </a:p>
        </p:txBody>
      </p:sp>
      <p:graphicFrame>
        <p:nvGraphicFramePr>
          <p:cNvPr id="8" name="Tabella 7">
            <a:extLst>
              <a:ext uri="{FF2B5EF4-FFF2-40B4-BE49-F238E27FC236}">
                <a16:creationId xmlns:a16="http://schemas.microsoft.com/office/drawing/2014/main" id="{4E7412A2-1648-8A4D-99BA-2AF6009A5E27}"/>
              </a:ext>
            </a:extLst>
          </p:cNvPr>
          <p:cNvGraphicFramePr>
            <a:graphicFrameLocks noGrp="1"/>
          </p:cNvGraphicFramePr>
          <p:nvPr>
            <p:extLst>
              <p:ext uri="{D42A27DB-BD31-4B8C-83A1-F6EECF244321}">
                <p14:modId xmlns:p14="http://schemas.microsoft.com/office/powerpoint/2010/main" val="1854775386"/>
              </p:ext>
            </p:extLst>
          </p:nvPr>
        </p:nvGraphicFramePr>
        <p:xfrm>
          <a:off x="6116462" y="2514600"/>
          <a:ext cx="5140356" cy="3472161"/>
        </p:xfrm>
        <a:graphic>
          <a:graphicData uri="http://schemas.openxmlformats.org/drawingml/2006/table">
            <a:tbl>
              <a:tblPr firstRow="1" bandRow="1">
                <a:tableStyleId>{5C22544A-7EE6-4342-B048-85BDC9FD1C3A}</a:tableStyleId>
              </a:tblPr>
              <a:tblGrid>
                <a:gridCol w="1431638">
                  <a:extLst>
                    <a:ext uri="{9D8B030D-6E8A-4147-A177-3AD203B41FA5}">
                      <a16:colId xmlns:a16="http://schemas.microsoft.com/office/drawing/2014/main" val="2810240252"/>
                    </a:ext>
                  </a:extLst>
                </a:gridCol>
                <a:gridCol w="3708718">
                  <a:extLst>
                    <a:ext uri="{9D8B030D-6E8A-4147-A177-3AD203B41FA5}">
                      <a16:colId xmlns:a16="http://schemas.microsoft.com/office/drawing/2014/main" val="2863372924"/>
                    </a:ext>
                  </a:extLst>
                </a:gridCol>
              </a:tblGrid>
              <a:tr h="437257">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algn="ctr"/>
                      <a:r>
                        <a:rPr lang="en-US" sz="20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First version of Intel Pentium Processor </a:t>
                      </a:r>
                    </a:p>
                  </a:txBody>
                  <a:tcPr/>
                </a:tc>
                <a:extLst>
                  <a:ext uri="{0D108BD9-81ED-4DB2-BD59-A6C34878D82A}">
                    <a16:rowId xmlns:a16="http://schemas.microsoft.com/office/drawing/2014/main" val="1027311561"/>
                  </a:ext>
                </a:extLst>
              </a:tr>
              <a:tr h="822960">
                <a:tc>
                  <a:txBody>
                    <a:bodyPr/>
                    <a:lstStyle/>
                    <a:p>
                      <a:pPr marL="0" algn="l"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Cache</a:t>
                      </a:r>
                    </a:p>
                  </a:txBody>
                  <a:tcPr anchor="ctr">
                    <a:solidFill>
                      <a:schemeClr val="accent1"/>
                    </a:solidFill>
                  </a:tcPr>
                </a:tc>
                <a:tc>
                  <a:txBody>
                    <a:bodyPr/>
                    <a:lstStyle/>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8 KB of instruction cache</a:t>
                      </a:r>
                      <a:b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8 KB of data cache</a:t>
                      </a:r>
                    </a:p>
                  </a:txBody>
                  <a:tcPr/>
                </a:tc>
                <a:extLst>
                  <a:ext uri="{0D108BD9-81ED-4DB2-BD59-A6C34878D82A}">
                    <a16:rowId xmlns:a16="http://schemas.microsoft.com/office/drawing/2014/main" val="2079792526"/>
                  </a:ext>
                </a:extLst>
              </a:tr>
              <a:tr h="813019">
                <a:tc>
                  <a:txBody>
                    <a:bodyPr/>
                    <a:lstStyle/>
                    <a:p>
                      <a:pPr marL="0" algn="l"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Registers</a:t>
                      </a:r>
                    </a:p>
                  </a:txBody>
                  <a:tcPr anchor="ctr">
                    <a:solidFill>
                      <a:schemeClr val="accent1"/>
                    </a:solidFill>
                  </a:tcPr>
                </a:tc>
                <a:tc>
                  <a:txBody>
                    <a:bodyPr/>
                    <a:lstStyle/>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8 32-bit general-purpose registers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 </a:t>
                      </a:r>
                    </a:p>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8 80-bit floating-point registers. </a:t>
                      </a:r>
                    </a:p>
                  </a:txBody>
                  <a:tcPr/>
                </a:tc>
                <a:extLst>
                  <a:ext uri="{0D108BD9-81ED-4DB2-BD59-A6C34878D82A}">
                    <a16:rowId xmlns:a16="http://schemas.microsoft.com/office/drawing/2014/main" val="3228796052"/>
                  </a:ext>
                </a:extLst>
              </a:tr>
              <a:tr h="403622">
                <a:tc>
                  <a:txBody>
                    <a:bodyPr/>
                    <a:lstStyle/>
                    <a:p>
                      <a:pPr marL="0" algn="l" defTabSz="1218987" rtl="0" eaLnBrk="1" latinLnBrk="0" hangingPunct="1"/>
                      <a:r>
                        <a:rPr lang="en-US" sz="1800" b="0" i="0" kern="1200" noProof="0" dirty="0">
                          <a:solidFill>
                            <a:schemeClr val="tx2">
                              <a:lumMod val="20000"/>
                              <a:lumOff val="80000"/>
                            </a:schemeClr>
                          </a:solidFill>
                          <a:latin typeface="Roboto" panose="02000000000000000000" pitchFamily="2" charset="0"/>
                          <a:ea typeface="Roboto" panose="02000000000000000000" pitchFamily="2" charset="0"/>
                          <a:cs typeface="+mn-cs"/>
                        </a:rPr>
                        <a:t>Instructions</a:t>
                      </a:r>
                      <a:endPar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endParaRPr>
                    </a:p>
                  </a:txBody>
                  <a:tcPr anchor="ctr">
                    <a:solidFill>
                      <a:schemeClr val="accent1"/>
                    </a:solidFill>
                  </a:tcPr>
                </a:tc>
                <a:tc>
                  <a:txBody>
                    <a:bodyPr/>
                    <a:lstStyle/>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400" b="1" kern="1200" dirty="0">
                          <a:solidFill>
                            <a:schemeClr val="tx1">
                              <a:lumMod val="85000"/>
                              <a:lumOff val="15000"/>
                            </a:schemeClr>
                          </a:solidFill>
                          <a:latin typeface="Roboto Light" panose="02000000000000000000" pitchFamily="2" charset="0"/>
                          <a:ea typeface="Roboto Light" panose="02000000000000000000" pitchFamily="2" charset="0"/>
                          <a:cs typeface="+mn-cs"/>
                        </a:rPr>
                        <a:t>First </a:t>
                      </a:r>
                      <a:r>
                        <a:rPr lang="en-US" sz="1400" b="1"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instruction</a:t>
                      </a:r>
                      <a:r>
                        <a:rPr lang="it-IT" sz="1400" b="1" kern="1200" dirty="0">
                          <a:solidFill>
                            <a:schemeClr val="tx1">
                              <a:lumMod val="85000"/>
                              <a:lumOff val="15000"/>
                            </a:schemeClr>
                          </a:solidFill>
                          <a:latin typeface="Roboto Light" panose="02000000000000000000" pitchFamily="2" charset="0"/>
                          <a:ea typeface="Roboto Light" panose="02000000000000000000" pitchFamily="2" charset="0"/>
                          <a:cs typeface="+mn-cs"/>
                        </a:rPr>
                        <a:t> set SIMD </a:t>
                      </a:r>
                      <a:endParaRPr lang="en-US" sz="1400" b="1"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747993913"/>
                  </a:ext>
                </a:extLst>
              </a:tr>
              <a:tr h="403622">
                <a:tc>
                  <a: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Architecture</a:t>
                      </a:r>
                    </a:p>
                  </a:txBody>
                  <a:tcPr anchor="ctr">
                    <a:solidFill>
                      <a:schemeClr val="accent1"/>
                    </a:solidFill>
                  </a:tcPr>
                </a:tc>
                <a:tc>
                  <a:txBody>
                    <a:bodyPr/>
                    <a:lstStyle/>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79388" marR="0" lvl="0" indent="-17938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Superscalar architecture</a:t>
                      </a:r>
                    </a:p>
                  </a:txBody>
                  <a:tcPr/>
                </a:tc>
                <a:extLst>
                  <a:ext uri="{0D108BD9-81ED-4DB2-BD59-A6C34878D82A}">
                    <a16:rowId xmlns:a16="http://schemas.microsoft.com/office/drawing/2014/main" val="4022031401"/>
                  </a:ext>
                </a:extLst>
              </a:tr>
            </a:tbl>
          </a:graphicData>
        </a:graphic>
      </p:graphicFrame>
      <p:sp>
        <p:nvSpPr>
          <p:cNvPr id="13" name="CasellaDiTesto 12">
            <a:extLst>
              <a:ext uri="{FF2B5EF4-FFF2-40B4-BE49-F238E27FC236}">
                <a16:creationId xmlns:a16="http://schemas.microsoft.com/office/drawing/2014/main" id="{42F818EF-974A-5D4A-ABE1-F7DC8D426F50}"/>
              </a:ext>
            </a:extLst>
          </p:cNvPr>
          <p:cNvSpPr txBox="1"/>
          <p:nvPr/>
        </p:nvSpPr>
        <p:spPr>
          <a:xfrm>
            <a:off x="935182" y="1004455"/>
            <a:ext cx="5105400" cy="2339102"/>
          </a:xfrm>
          <a:prstGeom prst="rect">
            <a:avLst/>
          </a:prstGeom>
          <a:noFill/>
        </p:spPr>
        <p:txBody>
          <a:bodyPr wrap="square" rtlCol="0">
            <a:spAutoFit/>
          </a:bodyPr>
          <a:lstStyle/>
          <a:p>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r>
              <a:rPr lang="en-US" sz="1600" dirty="0">
                <a:solidFill>
                  <a:schemeClr val="tx1">
                    <a:lumMod val="85000"/>
                    <a:lumOff val="15000"/>
                  </a:schemeClr>
                </a:solidFill>
                <a:latin typeface="Roboto Light" panose="02000000000000000000" pitchFamily="2" charset="0"/>
                <a:ea typeface="Roboto Light" panose="02000000000000000000" pitchFamily="2" charset="0"/>
              </a:rPr>
              <a:t>The major goal of this processor was to improve the performance making it twice as high as the Intel 80487 processor with the same frequency.</a:t>
            </a:r>
          </a:p>
          <a:p>
            <a:r>
              <a:rPr lang="en-US" sz="1600" dirty="0">
                <a:solidFill>
                  <a:schemeClr val="tx1">
                    <a:lumMod val="85000"/>
                    <a:lumOff val="15000"/>
                  </a:schemeClr>
                </a:solidFill>
                <a:latin typeface="Roboto Light" panose="02000000000000000000" pitchFamily="2" charset="0"/>
                <a:ea typeface="Roboto Light" panose="02000000000000000000" pitchFamily="2" charset="0"/>
              </a:rPr>
              <a:t>The original Pentium carried a now-famous floating-point flaw referred to as the "FDIV bug," which ended up costing Intel an estimated $450 million in recall cost.</a:t>
            </a:r>
          </a:p>
          <a:p>
            <a:endParaRPr lang="it-IT" dirty="0">
              <a:solidFill>
                <a:schemeClr val="tx1">
                  <a:lumMod val="85000"/>
                  <a:lumOff val="15000"/>
                </a:schemeClr>
              </a:solidFill>
              <a:latin typeface="Roboto Condensed" panose="02000000000000000000" pitchFamily="2" charset="0"/>
            </a:endParaRPr>
          </a:p>
        </p:txBody>
      </p:sp>
      <p:cxnSp>
        <p:nvCxnSpPr>
          <p:cNvPr id="9" name="Connettore 1 8">
            <a:extLst>
              <a:ext uri="{FF2B5EF4-FFF2-40B4-BE49-F238E27FC236}">
                <a16:creationId xmlns:a16="http://schemas.microsoft.com/office/drawing/2014/main" id="{B89BF7ED-88EA-4C48-81A7-4D78BB6A5A66}"/>
              </a:ext>
            </a:extLst>
          </p:cNvPr>
          <p:cNvCxnSpPr>
            <a:cxnSpLocks/>
          </p:cNvCxnSpPr>
          <p:nvPr/>
        </p:nvCxnSpPr>
        <p:spPr>
          <a:xfrm>
            <a:off x="990600" y="1359932"/>
            <a:ext cx="48768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Rettangolo 10">
            <a:extLst>
              <a:ext uri="{FF2B5EF4-FFF2-40B4-BE49-F238E27FC236}">
                <a16:creationId xmlns:a16="http://schemas.microsoft.com/office/drawing/2014/main" id="{391CFFEB-2495-4040-A780-2D6FE5272BA5}"/>
              </a:ext>
            </a:extLst>
          </p:cNvPr>
          <p:cNvSpPr/>
          <p:nvPr/>
        </p:nvSpPr>
        <p:spPr>
          <a:xfrm>
            <a:off x="993603" y="990600"/>
            <a:ext cx="4873797" cy="369332"/>
          </a:xfrm>
          <a:prstGeom prst="rect">
            <a:avLst/>
          </a:prstGeom>
        </p:spPr>
        <p:txBody>
          <a:bodyPr wrap="square">
            <a:spAutoFit/>
          </a:bodyPr>
          <a:lstStyle/>
          <a:p>
            <a:r>
              <a:rPr lang="en-US" spc="200" dirty="0">
                <a:solidFill>
                  <a:schemeClr val="tx2">
                    <a:lumMod val="50000"/>
                  </a:schemeClr>
                </a:solidFill>
              </a:rPr>
              <a:t>Intel Pentium Processor </a:t>
            </a:r>
          </a:p>
        </p:txBody>
      </p:sp>
    </p:spTree>
    <p:extLst>
      <p:ext uri="{BB962C8B-B14F-4D97-AF65-F5344CB8AC3E}">
        <p14:creationId xmlns:p14="http://schemas.microsoft.com/office/powerpoint/2010/main" val="382862255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1265379" y="3352647"/>
            <a:ext cx="9407611" cy="250618"/>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1970231" y="2133600"/>
            <a:ext cx="708848" cy="1817825"/>
            <a:chOff x="321920" y="2086862"/>
            <a:chExt cx="708848" cy="1817825"/>
          </a:xfrm>
        </p:grpSpPr>
        <p:sp>
          <p:nvSpPr>
            <p:cNvPr id="56" name="Rectangle 55"/>
            <p:cNvSpPr/>
            <p:nvPr/>
          </p:nvSpPr>
          <p:spPr>
            <a:xfrm>
              <a:off x="321920" y="2086862"/>
              <a:ext cx="708848" cy="338554"/>
            </a:xfrm>
            <a:prstGeom prst="rect">
              <a:avLst/>
            </a:prstGeom>
          </p:spPr>
          <p:txBody>
            <a:bodyPr wrap="none">
              <a:spAutoFit/>
            </a:bodyPr>
            <a:lstStyle/>
            <a:p>
              <a:r>
                <a:rPr lang="en-US" sz="1600" b="1" dirty="0">
                  <a:solidFill>
                    <a:schemeClr val="tx1">
                      <a:lumMod val="85000"/>
                      <a:lumOff val="15000"/>
                    </a:schemeClr>
                  </a:solidFill>
                </a:rPr>
                <a:t>ARM3</a:t>
              </a:r>
              <a:endParaRPr lang="en-US" b="1" dirty="0">
                <a:solidFill>
                  <a:schemeClr val="tx1">
                    <a:lumMod val="85000"/>
                    <a:lumOff val="15000"/>
                  </a:schemeClr>
                </a:solidFill>
              </a:endParaRP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369578" y="3535355"/>
              <a:ext cx="652743" cy="369332"/>
            </a:xfrm>
            <a:prstGeom prst="rect">
              <a:avLst/>
            </a:prstGeom>
            <a:noFill/>
          </p:spPr>
          <p:txBody>
            <a:bodyPr wrap="none" rtlCol="0">
              <a:spAutoFit/>
            </a:bodyPr>
            <a:lstStyle/>
            <a:p>
              <a:pPr algn="r"/>
              <a:r>
                <a:rPr lang="en-US" b="1" dirty="0">
                  <a:solidFill>
                    <a:schemeClr val="accent2">
                      <a:lumMod val="50000"/>
                    </a:schemeClr>
                  </a:solidFill>
                </a:rPr>
                <a:t>1990</a:t>
              </a:r>
              <a:endParaRPr lang="en-US" sz="2000" b="1" dirty="0">
                <a:solidFill>
                  <a:schemeClr val="accent2">
                    <a:lumMod val="50000"/>
                  </a:schemeClr>
                </a:solidFill>
              </a:endParaRP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4363694" y="2971800"/>
            <a:ext cx="1046506" cy="2036763"/>
            <a:chOff x="1310149" y="2916620"/>
            <a:chExt cx="1046506" cy="2036763"/>
          </a:xfrm>
        </p:grpSpPr>
        <p:sp>
          <p:nvSpPr>
            <p:cNvPr id="59" name="Rectangle 58"/>
            <p:cNvSpPr/>
            <p:nvPr/>
          </p:nvSpPr>
          <p:spPr>
            <a:xfrm>
              <a:off x="1310149" y="4368608"/>
              <a:ext cx="1046506" cy="584775"/>
            </a:xfrm>
            <a:prstGeom prst="rect">
              <a:avLst/>
            </a:prstGeom>
          </p:spPr>
          <p:txBody>
            <a:bodyPr wrap="square">
              <a:spAutoFit/>
            </a:bodyPr>
            <a:lstStyle/>
            <a:p>
              <a:pPr algn="ctr"/>
              <a:r>
                <a:rPr lang="en-US" sz="1600" b="1" dirty="0">
                  <a:solidFill>
                    <a:schemeClr val="tx1">
                      <a:lumMod val="85000"/>
                      <a:lumOff val="15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16620"/>
              <a:ext cx="652743" cy="369332"/>
            </a:xfrm>
            <a:prstGeom prst="rect">
              <a:avLst/>
            </a:prstGeom>
            <a:noFill/>
          </p:spPr>
          <p:txBody>
            <a:bodyPr wrap="none" rtlCol="0">
              <a:spAutoFit/>
            </a:bodyPr>
            <a:lstStyle/>
            <a:p>
              <a:r>
                <a:rPr lang="en-US" b="1" dirty="0">
                  <a:solidFill>
                    <a:schemeClr val="accent5">
                      <a:lumMod val="50000"/>
                    </a:schemeClr>
                  </a:solidFill>
                </a:rPr>
                <a:t>1993</a:t>
              </a:r>
              <a:endParaRPr lang="en-US" sz="1600" b="1" dirty="0">
                <a:solidFill>
                  <a:schemeClr val="accent5">
                    <a:lumMod val="50000"/>
                  </a:schemeClr>
                </a:solidFill>
              </a:endParaRP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3189431" y="2118617"/>
            <a:ext cx="708848" cy="1832808"/>
            <a:chOff x="359133" y="2071879"/>
            <a:chExt cx="708848" cy="1832808"/>
          </a:xfrm>
        </p:grpSpPr>
        <p:sp>
          <p:nvSpPr>
            <p:cNvPr id="72" name="Rectangle 55">
              <a:extLst>
                <a:ext uri="{FF2B5EF4-FFF2-40B4-BE49-F238E27FC236}">
                  <a16:creationId xmlns:a16="http://schemas.microsoft.com/office/drawing/2014/main" id="{C0E1CF47-C0C6-914C-8BBE-A459F9ED4CFA}"/>
                </a:ext>
              </a:extLst>
            </p:cNvPr>
            <p:cNvSpPr/>
            <p:nvPr/>
          </p:nvSpPr>
          <p:spPr>
            <a:xfrm>
              <a:off x="359133" y="2071879"/>
              <a:ext cx="708848" cy="338554"/>
            </a:xfrm>
            <a:prstGeom prst="rect">
              <a:avLst/>
            </a:prstGeom>
          </p:spPr>
          <p:txBody>
            <a:bodyPr wrap="none">
              <a:spAutoFit/>
            </a:bodyPr>
            <a:lstStyle/>
            <a:p>
              <a:r>
                <a:rPr lang="en-US" sz="1600" b="1" dirty="0">
                  <a:solidFill>
                    <a:schemeClr val="tx1">
                      <a:lumMod val="85000"/>
                      <a:lumOff val="15000"/>
                    </a:schemeClr>
                  </a:solidFill>
                </a:rPr>
                <a:t>ARM6</a:t>
              </a:r>
              <a:endParaRPr lang="en-US" sz="1400" b="1" dirty="0">
                <a:solidFill>
                  <a:schemeClr val="tx1">
                    <a:lumMod val="85000"/>
                    <a:lumOff val="15000"/>
                  </a:schemeClr>
                </a:solidFill>
              </a:endParaRP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369578" y="3535355"/>
              <a:ext cx="652743" cy="369332"/>
            </a:xfrm>
            <a:prstGeom prst="rect">
              <a:avLst/>
            </a:prstGeom>
            <a:noFill/>
          </p:spPr>
          <p:txBody>
            <a:bodyPr wrap="none" rtlCol="0">
              <a:spAutoFit/>
            </a:bodyPr>
            <a:lstStyle/>
            <a:p>
              <a:pPr algn="r"/>
              <a:r>
                <a:rPr lang="en-US" b="1" dirty="0">
                  <a:solidFill>
                    <a:schemeClr val="accent2">
                      <a:lumMod val="50000"/>
                    </a:schemeClr>
                  </a:solidFill>
                </a:rPr>
                <a:t>1991</a:t>
              </a:r>
              <a:endParaRPr lang="en-US" sz="1600" b="1" dirty="0">
                <a:solidFill>
                  <a:schemeClr val="accent2">
                    <a:lumMod val="50000"/>
                  </a:schemeClr>
                </a:solidFill>
              </a:endParaRP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7086600" y="2052935"/>
            <a:ext cx="1124026" cy="2032576"/>
            <a:chOff x="200011" y="1964444"/>
            <a:chExt cx="1124026" cy="2032576"/>
          </a:xfrm>
        </p:grpSpPr>
        <p:sp>
          <p:nvSpPr>
            <p:cNvPr id="134" name="Rectangle 55">
              <a:extLst>
                <a:ext uri="{FF2B5EF4-FFF2-40B4-BE49-F238E27FC236}">
                  <a16:creationId xmlns:a16="http://schemas.microsoft.com/office/drawing/2014/main" id="{4B3F2C99-F865-E245-956C-FBFC95DBC1BE}"/>
                </a:ext>
              </a:extLst>
            </p:cNvPr>
            <p:cNvSpPr/>
            <p:nvPr/>
          </p:nvSpPr>
          <p:spPr>
            <a:xfrm>
              <a:off x="200011" y="1964444"/>
              <a:ext cx="1124026" cy="461665"/>
            </a:xfrm>
            <a:prstGeom prst="rect">
              <a:avLst/>
            </a:prstGeom>
          </p:spPr>
          <p:txBody>
            <a:bodyPr wrap="none">
              <a:spAutoFit/>
            </a:bodyPr>
            <a:lstStyle/>
            <a:p>
              <a:r>
                <a:rPr lang="en-US" sz="2400" b="1" dirty="0">
                  <a:solidFill>
                    <a:schemeClr val="tx1">
                      <a:lumMod val="85000"/>
                      <a:lumOff val="15000"/>
                    </a:schemeClr>
                  </a:solidFill>
                </a:rPr>
                <a:t>ARM11</a:t>
              </a:r>
              <a:endParaRPr lang="en-US" b="1" dirty="0">
                <a:solidFill>
                  <a:schemeClr val="tx1">
                    <a:lumMod val="85000"/>
                    <a:lumOff val="15000"/>
                  </a:schemeClr>
                </a:solidFill>
              </a:endParaRP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307780" y="3535355"/>
              <a:ext cx="806631" cy="461665"/>
            </a:xfrm>
            <a:prstGeom prst="rect">
              <a:avLst/>
            </a:prstGeom>
            <a:noFill/>
          </p:spPr>
          <p:txBody>
            <a:bodyPr wrap="none" rtlCol="0">
              <a:spAutoFit/>
            </a:bodyPr>
            <a:lstStyle/>
            <a:p>
              <a:pPr algn="r"/>
              <a:r>
                <a:rPr lang="en-US" sz="2400" b="1" dirty="0">
                  <a:solidFill>
                    <a:schemeClr val="accent2">
                      <a:lumMod val="50000"/>
                    </a:schemeClr>
                  </a:solidFill>
                </a:rPr>
                <a:t>2002</a:t>
              </a:r>
              <a:endParaRPr lang="en-US" sz="1600" b="1" dirty="0">
                <a:solidFill>
                  <a:schemeClr val="accent2">
                    <a:lumMod val="50000"/>
                  </a:schemeClr>
                </a:solidFill>
              </a:endParaRPr>
            </a:p>
          </p:txBody>
        </p:sp>
      </p:grpSp>
      <p:sp>
        <p:nvSpPr>
          <p:cNvPr id="2" name="Segnaposto piè di pagina 1">
            <a:extLst>
              <a:ext uri="{FF2B5EF4-FFF2-40B4-BE49-F238E27FC236}">
                <a16:creationId xmlns:a16="http://schemas.microsoft.com/office/drawing/2014/main" id="{EC491A66-8B3E-934F-A471-938B4CC76ABE}"/>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918449C8-5A40-594C-879A-1702B7691914}"/>
              </a:ext>
            </a:extLst>
          </p:cNvPr>
          <p:cNvSpPr>
            <a:spLocks noGrp="1"/>
          </p:cNvSpPr>
          <p:nvPr>
            <p:ph type="sldNum" sz="quarter" idx="12"/>
          </p:nvPr>
        </p:nvSpPr>
        <p:spPr/>
        <p:txBody>
          <a:bodyPr/>
          <a:lstStyle/>
          <a:p>
            <a:fld id="{DEC90E6D-7B2E-4EC5-B9F8-35F4AE9AC514}" type="slidenum">
              <a:rPr lang="en-US" smtClean="0"/>
              <a:pPr/>
              <a:t>13</a:t>
            </a:fld>
            <a:endParaRPr lang="en-US" dirty="0"/>
          </a:p>
        </p:txBody>
      </p:sp>
      <p:grpSp>
        <p:nvGrpSpPr>
          <p:cNvPr id="38" name="Gruppo 37">
            <a:extLst>
              <a:ext uri="{FF2B5EF4-FFF2-40B4-BE49-F238E27FC236}">
                <a16:creationId xmlns:a16="http://schemas.microsoft.com/office/drawing/2014/main" id="{ED213164-2B72-4549-870B-59DA7E292122}"/>
              </a:ext>
            </a:extLst>
          </p:cNvPr>
          <p:cNvGrpSpPr/>
          <p:nvPr/>
        </p:nvGrpSpPr>
        <p:grpSpPr>
          <a:xfrm>
            <a:off x="993603" y="990600"/>
            <a:ext cx="5976002" cy="457200"/>
            <a:chOff x="993603" y="990600"/>
            <a:chExt cx="5976002" cy="457200"/>
          </a:xfrm>
        </p:grpSpPr>
        <p:sp>
          <p:nvSpPr>
            <p:cNvPr id="39" name="Rettangolo 38">
              <a:extLst>
                <a:ext uri="{FF2B5EF4-FFF2-40B4-BE49-F238E27FC236}">
                  <a16:creationId xmlns:a16="http://schemas.microsoft.com/office/drawing/2014/main" id="{21A3AEA1-2121-824B-8E05-65512C5ABD9D}"/>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40" name="Connettore 1 39">
              <a:extLst>
                <a:ext uri="{FF2B5EF4-FFF2-40B4-BE49-F238E27FC236}">
                  <a16:creationId xmlns:a16="http://schemas.microsoft.com/office/drawing/2014/main" id="{ACF78DE9-1497-0549-A264-E8B3D59FF371}"/>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1" name="Title 1">
            <a:extLst>
              <a:ext uri="{FF2B5EF4-FFF2-40B4-BE49-F238E27FC236}">
                <a16:creationId xmlns:a16="http://schemas.microsoft.com/office/drawing/2014/main" id="{DF345F6B-F0C9-424E-A748-D3AE44DBC08C}"/>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42" name="Rettangolo 41">
            <a:extLst>
              <a:ext uri="{FF2B5EF4-FFF2-40B4-BE49-F238E27FC236}">
                <a16:creationId xmlns:a16="http://schemas.microsoft.com/office/drawing/2014/main" id="{B9655CEB-4313-D644-BFB6-0DD7EEA8A0D7}"/>
              </a:ext>
            </a:extLst>
          </p:cNvPr>
          <p:cNvSpPr/>
          <p:nvPr/>
        </p:nvSpPr>
        <p:spPr>
          <a:xfrm>
            <a:off x="6965211" y="1959880"/>
            <a:ext cx="1269293"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2118677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EA543C-296B-6B47-8E31-B3042BAD88DF}"/>
              </a:ext>
            </a:extLst>
          </p:cNvPr>
          <p:cNvSpPr>
            <a:spLocks noGrp="1"/>
          </p:cNvSpPr>
          <p:nvPr>
            <p:ph type="title"/>
          </p:nvPr>
        </p:nvSpPr>
        <p:spPr>
          <a:xfrm>
            <a:off x="914400" y="76200"/>
            <a:ext cx="102870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 SIMD Introduction</a:t>
            </a:r>
          </a:p>
        </p:txBody>
      </p:sp>
      <p:sp>
        <p:nvSpPr>
          <p:cNvPr id="3" name="Segnaposto piè di pagina 2">
            <a:extLst>
              <a:ext uri="{FF2B5EF4-FFF2-40B4-BE49-F238E27FC236}">
                <a16:creationId xmlns:a16="http://schemas.microsoft.com/office/drawing/2014/main" id="{5F29BBFB-00A6-6046-AC9B-C0EB80FEEBAC}"/>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38AAD041-BCEE-D04E-8995-33A9B84FA01F}"/>
              </a:ext>
            </a:extLst>
          </p:cNvPr>
          <p:cNvSpPr>
            <a:spLocks noGrp="1"/>
          </p:cNvSpPr>
          <p:nvPr>
            <p:ph type="sldNum" sz="quarter" idx="12"/>
          </p:nvPr>
        </p:nvSpPr>
        <p:spPr/>
        <p:txBody>
          <a:bodyPr/>
          <a:lstStyle/>
          <a:p>
            <a:fld id="{DEC90E6D-7B2E-4EC5-B9F8-35F4AE9AC514}" type="slidenum">
              <a:rPr lang="en-US" smtClean="0"/>
              <a:pPr/>
              <a:t>14</a:t>
            </a:fld>
            <a:endParaRPr lang="en-US" dirty="0"/>
          </a:p>
        </p:txBody>
      </p:sp>
      <p:sp>
        <p:nvSpPr>
          <p:cNvPr id="8" name="CasellaDiTesto 7">
            <a:extLst>
              <a:ext uri="{FF2B5EF4-FFF2-40B4-BE49-F238E27FC236}">
                <a16:creationId xmlns:a16="http://schemas.microsoft.com/office/drawing/2014/main" id="{9593D651-7872-744C-9788-AD9B2F47BEF4}"/>
              </a:ext>
            </a:extLst>
          </p:cNvPr>
          <p:cNvSpPr txBox="1"/>
          <p:nvPr/>
        </p:nvSpPr>
        <p:spPr>
          <a:xfrm>
            <a:off x="897760" y="1267353"/>
            <a:ext cx="4207639" cy="1569660"/>
          </a:xfrm>
          <a:prstGeom prst="rect">
            <a:avLst/>
          </a:prstGeom>
          <a:noFill/>
        </p:spPr>
        <p:txBody>
          <a:bodyPr wrap="square" rtlCol="0">
            <a:spAutoFit/>
          </a:bodyPr>
          <a:lstStyle/>
          <a:p>
            <a:r>
              <a:rPr lang="en-US" sz="1600" dirty="0">
                <a:solidFill>
                  <a:schemeClr val="tx1">
                    <a:lumMod val="85000"/>
                    <a:lumOff val="15000"/>
                  </a:schemeClr>
                </a:solidFill>
                <a:latin typeface="Roboto Light" panose="02000000000000000000" pitchFamily="2" charset="0"/>
                <a:ea typeface="Roboto Light" panose="02000000000000000000" pitchFamily="2" charset="0"/>
              </a:rPr>
              <a:t>ARM11 introduces 32-bit SIMD for media processing to reach up to 2x performance for video processing. This processor introduces also an optional Vector Floating Point coprocessor for automotive/industrial controls and 3D graphics acceleration.</a:t>
            </a:r>
            <a:endParaRPr lang="it-IT" dirty="0">
              <a:solidFill>
                <a:schemeClr val="tx1">
                  <a:lumMod val="85000"/>
                  <a:lumOff val="15000"/>
                </a:schemeClr>
              </a:solidFill>
            </a:endParaRPr>
          </a:p>
        </p:txBody>
      </p:sp>
      <p:graphicFrame>
        <p:nvGraphicFramePr>
          <p:cNvPr id="11" name="Tabella 10">
            <a:extLst>
              <a:ext uri="{FF2B5EF4-FFF2-40B4-BE49-F238E27FC236}">
                <a16:creationId xmlns:a16="http://schemas.microsoft.com/office/drawing/2014/main" id="{D04F4A8C-6D03-E94B-BE02-963334965019}"/>
              </a:ext>
            </a:extLst>
          </p:cNvPr>
          <p:cNvGraphicFramePr>
            <a:graphicFrameLocks noGrp="1"/>
          </p:cNvGraphicFramePr>
          <p:nvPr>
            <p:extLst>
              <p:ext uri="{D42A27DB-BD31-4B8C-83A1-F6EECF244321}">
                <p14:modId xmlns:p14="http://schemas.microsoft.com/office/powerpoint/2010/main" val="3603849063"/>
              </p:ext>
            </p:extLst>
          </p:nvPr>
        </p:nvGraphicFramePr>
        <p:xfrm>
          <a:off x="5105400" y="1905000"/>
          <a:ext cx="6172200" cy="4332020"/>
        </p:xfrm>
        <a:graphic>
          <a:graphicData uri="http://schemas.openxmlformats.org/drawingml/2006/table">
            <a:tbl>
              <a:tblPr firstRow="1" bandRow="1">
                <a:tableStyleId>{21E4AEA4-8DFA-4A89-87EB-49C32662AFE0}</a:tableStyleId>
              </a:tblPr>
              <a:tblGrid>
                <a:gridCol w="1600200">
                  <a:extLst>
                    <a:ext uri="{9D8B030D-6E8A-4147-A177-3AD203B41FA5}">
                      <a16:colId xmlns:a16="http://schemas.microsoft.com/office/drawing/2014/main" val="2810240252"/>
                    </a:ext>
                  </a:extLst>
                </a:gridCol>
                <a:gridCol w="4572000">
                  <a:extLst>
                    <a:ext uri="{9D8B030D-6E8A-4147-A177-3AD203B41FA5}">
                      <a16:colId xmlns:a16="http://schemas.microsoft.com/office/drawing/2014/main" val="2863372924"/>
                    </a:ext>
                  </a:extLst>
                </a:gridCol>
              </a:tblGrid>
              <a:tr h="428650">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ARM11</a:t>
                      </a:r>
                    </a:p>
                  </a:txBody>
                  <a:tcPr/>
                </a:tc>
                <a:extLst>
                  <a:ext uri="{0D108BD9-81ED-4DB2-BD59-A6C34878D82A}">
                    <a16:rowId xmlns:a16="http://schemas.microsoft.com/office/drawing/2014/main" val="1027311561"/>
                  </a:ext>
                </a:extLst>
              </a:tr>
              <a:tr h="1154290">
                <a:tc>
                  <a:txBody>
                    <a:bodyPr/>
                    <a:lstStyle/>
                    <a:p>
                      <a:pPr marL="0" algn="ctr" defTabSz="1218987" rtl="0" eaLnBrk="1" latinLnBrk="0" hangingPunct="1"/>
                      <a:r>
                        <a:rPr lang="en-US" sz="1800" b="0" i="0" kern="1200" noProof="0" dirty="0">
                          <a:solidFill>
                            <a:schemeClr val="accent2">
                              <a:lumMod val="20000"/>
                              <a:lumOff val="80000"/>
                            </a:schemeClr>
                          </a:solidFill>
                          <a:latin typeface="Roboto" panose="02000000000000000000" pitchFamily="2" charset="0"/>
                          <a:ea typeface="Roboto" panose="02000000000000000000" pitchFamily="2" charset="0"/>
                          <a:cs typeface="+mn-cs"/>
                        </a:rPr>
                        <a:t>Cache</a:t>
                      </a:r>
                    </a:p>
                  </a:txBody>
                  <a:tcPr anchor="ctr">
                    <a:solidFill>
                      <a:schemeClr val="accent2"/>
                    </a:solidFill>
                  </a:tcPr>
                </a:tc>
                <a:tc>
                  <a:txBody>
                    <a:bodyPr/>
                    <a:lstStyle/>
                    <a:p>
                      <a:pPr marL="0" indent="0" algn="l" defTabSz="1218987" rtl="0" eaLnBrk="1" latinLnBrk="0" hangingPunct="1">
                        <a:buFont typeface="Arial" panose="020B0604020202020204" pitchFamily="34" charset="0"/>
                        <a:buNone/>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New cache architecture:</a:t>
                      </a: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L1 cache involves separate instruction and data caches;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L2 cache is off-chip.</a:t>
                      </a:r>
                    </a:p>
                    <a:p>
                      <a:pPr marL="136525" indent="-136525" algn="l" defTabSz="1218987" rtl="0" eaLnBrk="1" latinLnBrk="0" hangingPunct="1">
                        <a:buFont typeface="Arial" panose="020B0604020202020204" pitchFamily="34" charset="0"/>
                        <a:buChar char="•"/>
                        <a:tabLst/>
                      </a:pP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2079792526"/>
                  </a:ext>
                </a:extLst>
              </a:tr>
              <a:tr h="1109790">
                <a:tc>
                  <a:txBody>
                    <a:bodyPr/>
                    <a:lstStyle/>
                    <a:p>
                      <a:pPr marL="0" algn="ctr" defTabSz="1218987" rtl="0" eaLnBrk="1" latinLnBrk="0" hangingPunct="1"/>
                      <a:r>
                        <a:rPr lang="en-US" sz="1800" b="0" i="0" kern="1200" noProof="0" dirty="0">
                          <a:solidFill>
                            <a:schemeClr val="accent2">
                              <a:lumMod val="20000"/>
                              <a:lumOff val="80000"/>
                            </a:schemeClr>
                          </a:solidFill>
                          <a:latin typeface="Roboto" panose="02000000000000000000" pitchFamily="2" charset="0"/>
                          <a:ea typeface="Roboto" panose="02000000000000000000" pitchFamily="2" charset="0"/>
                          <a:cs typeface="+mn-cs"/>
                        </a:rPr>
                        <a:t>Registers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40 registers:</a:t>
                      </a: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33 32-bit general purposes registers;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7 32-bit status registers.</a:t>
                      </a: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3228796052"/>
                  </a:ext>
                </a:extLst>
              </a:tr>
              <a:tr h="905355">
                <a:tc>
                  <a:txBody>
                    <a:bodyPr/>
                    <a:lstStyle/>
                    <a:p>
                      <a:pPr marL="0" algn="ctr" defTabSz="1218987" rtl="0" eaLnBrk="1" latinLnBrk="0" hangingPunct="1"/>
                      <a:r>
                        <a:rPr lang="en-US" sz="1800" b="0" i="0" kern="1200" noProof="0" dirty="0">
                          <a:solidFill>
                            <a:schemeClr val="accent2">
                              <a:lumMod val="20000"/>
                              <a:lumOff val="80000"/>
                            </a:schemeClr>
                          </a:solidFill>
                          <a:latin typeface="Roboto" panose="02000000000000000000" pitchFamily="2" charset="0"/>
                          <a:ea typeface="Roboto" panose="02000000000000000000" pitchFamily="2" charset="0"/>
                          <a:cs typeface="+mn-cs"/>
                        </a:rPr>
                        <a:t>Instructions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2 instruction sets: </a:t>
                      </a: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32-bit ARM  with </a:t>
                      </a:r>
                      <a:r>
                        <a:rPr lang="en-US" sz="1400" b="1"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SIMD introduction;</a:t>
                      </a:r>
                      <a:br>
                        <a:rPr lang="en-US" sz="1400" b="1"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b="1"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16-bit Thumb.</a:t>
                      </a:r>
                    </a:p>
                  </a:txBody>
                  <a:tcPr anchor="ctr"/>
                </a:tc>
                <a:extLst>
                  <a:ext uri="{0D108BD9-81ED-4DB2-BD59-A6C34878D82A}">
                    <a16:rowId xmlns:a16="http://schemas.microsoft.com/office/drawing/2014/main" val="2178788801"/>
                  </a:ext>
                </a:extLst>
              </a:tr>
              <a:tr h="428650">
                <a:tc>
                  <a:txBody>
                    <a:bodyPr/>
                    <a:lstStyle/>
                    <a:p>
                      <a:pPr marL="0" algn="ctr" defTabSz="1218987" rtl="0" eaLnBrk="1" latinLnBrk="0" hangingPunct="1"/>
                      <a:r>
                        <a:rPr lang="en-US" sz="1800" b="0" i="0" kern="1200" noProof="0" dirty="0">
                          <a:solidFill>
                            <a:schemeClr val="accent2">
                              <a:lumMod val="20000"/>
                              <a:lumOff val="80000"/>
                            </a:schemeClr>
                          </a:solidFill>
                          <a:latin typeface="Roboto" panose="02000000000000000000" pitchFamily="2" charset="0"/>
                          <a:ea typeface="Roboto" panose="02000000000000000000" pitchFamily="2" charset="0"/>
                          <a:cs typeface="+mn-cs"/>
                        </a:rPr>
                        <a:t>Architecture</a:t>
                      </a:r>
                    </a:p>
                  </a:txBody>
                  <a:tcPr anchor="ctr">
                    <a:solidFill>
                      <a:schemeClr val="accent2"/>
                    </a:solidFill>
                  </a:tcPr>
                </a:tc>
                <a:tc>
                  <a:txBody>
                    <a:bodyPr/>
                    <a:lstStyle/>
                    <a:p>
                      <a:pPr marL="136525" indent="-136525" algn="l" defTabSz="1218987" rtl="0" eaLnBrk="1" latinLnBrk="0" hangingPunct="1">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RISC.</a:t>
                      </a:r>
                    </a:p>
                  </a:txBody>
                  <a:tcPr anchor="ctr"/>
                </a:tc>
                <a:extLst>
                  <a:ext uri="{0D108BD9-81ED-4DB2-BD59-A6C34878D82A}">
                    <a16:rowId xmlns:a16="http://schemas.microsoft.com/office/drawing/2014/main" val="3912845570"/>
                  </a:ext>
                </a:extLst>
              </a:tr>
            </a:tbl>
          </a:graphicData>
        </a:graphic>
      </p:graphicFrame>
      <p:grpSp>
        <p:nvGrpSpPr>
          <p:cNvPr id="5" name="Gruppo 4">
            <a:extLst>
              <a:ext uri="{FF2B5EF4-FFF2-40B4-BE49-F238E27FC236}">
                <a16:creationId xmlns:a16="http://schemas.microsoft.com/office/drawing/2014/main" id="{8C0DF4F1-B1C5-FD4F-9F9C-F55F3C86124E}"/>
              </a:ext>
            </a:extLst>
          </p:cNvPr>
          <p:cNvGrpSpPr/>
          <p:nvPr/>
        </p:nvGrpSpPr>
        <p:grpSpPr>
          <a:xfrm>
            <a:off x="897761" y="842651"/>
            <a:ext cx="4360039" cy="398825"/>
            <a:chOff x="897761" y="842651"/>
            <a:chExt cx="4360039" cy="398825"/>
          </a:xfrm>
        </p:grpSpPr>
        <p:cxnSp>
          <p:nvCxnSpPr>
            <p:cNvPr id="13" name="Connettore 1 12">
              <a:extLst>
                <a:ext uri="{FF2B5EF4-FFF2-40B4-BE49-F238E27FC236}">
                  <a16:creationId xmlns:a16="http://schemas.microsoft.com/office/drawing/2014/main" id="{AC0A9B56-477D-6641-9998-C22184F43F20}"/>
                </a:ext>
              </a:extLst>
            </p:cNvPr>
            <p:cNvCxnSpPr>
              <a:cxnSpLocks/>
            </p:cNvCxnSpPr>
            <p:nvPr/>
          </p:nvCxnSpPr>
          <p:spPr>
            <a:xfrm flipV="1">
              <a:off x="897761" y="1211983"/>
              <a:ext cx="4360039" cy="2949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Rettangolo 13">
              <a:extLst>
                <a:ext uri="{FF2B5EF4-FFF2-40B4-BE49-F238E27FC236}">
                  <a16:creationId xmlns:a16="http://schemas.microsoft.com/office/drawing/2014/main" id="{5292E3A8-257E-084F-987C-DC072B497A39}"/>
                </a:ext>
              </a:extLst>
            </p:cNvPr>
            <p:cNvSpPr/>
            <p:nvPr/>
          </p:nvSpPr>
          <p:spPr>
            <a:xfrm>
              <a:off x="942109" y="842651"/>
              <a:ext cx="4163291" cy="369332"/>
            </a:xfrm>
            <a:prstGeom prst="rect">
              <a:avLst/>
            </a:prstGeom>
          </p:spPr>
          <p:txBody>
            <a:bodyPr wrap="square">
              <a:spAutoFit/>
            </a:bodyPr>
            <a:lstStyle/>
            <a:p>
              <a:r>
                <a:rPr lang="en-US" spc="200" dirty="0">
                  <a:solidFill>
                    <a:schemeClr val="tx2">
                      <a:lumMod val="50000"/>
                    </a:schemeClr>
                  </a:solidFill>
                </a:rPr>
                <a:t>ARM 11 </a:t>
              </a:r>
            </a:p>
          </p:txBody>
        </p:sp>
      </p:grpSp>
    </p:spTree>
    <p:extLst>
      <p:ext uri="{BB962C8B-B14F-4D97-AF65-F5344CB8AC3E}">
        <p14:creationId xmlns:p14="http://schemas.microsoft.com/office/powerpoint/2010/main" val="407000686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955589" y="3380619"/>
            <a:ext cx="9636211" cy="293213"/>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1264943" y="2104684"/>
            <a:ext cx="729918" cy="1885281"/>
            <a:chOff x="369578" y="2019406"/>
            <a:chExt cx="729918" cy="1885281"/>
          </a:xfrm>
        </p:grpSpPr>
        <p:sp>
          <p:nvSpPr>
            <p:cNvPr id="56" name="Rectangle 55"/>
            <p:cNvSpPr/>
            <p:nvPr/>
          </p:nvSpPr>
          <p:spPr>
            <a:xfrm>
              <a:off x="390648" y="2019406"/>
              <a:ext cx="708848" cy="338554"/>
            </a:xfrm>
            <a:prstGeom prst="rect">
              <a:avLst/>
            </a:prstGeom>
          </p:spPr>
          <p:txBody>
            <a:bodyPr wrap="none">
              <a:spAutoFit/>
            </a:bodyPr>
            <a:lstStyle/>
            <a:p>
              <a:r>
                <a:rPr lang="en-US" sz="1600" b="1" dirty="0">
                  <a:solidFill>
                    <a:schemeClr val="bg2">
                      <a:lumMod val="10000"/>
                    </a:schemeClr>
                  </a:solidFill>
                </a:rPr>
                <a:t>ARM3</a:t>
              </a:r>
              <a:endParaRPr lang="en-US" sz="1400" b="1" dirty="0">
                <a:solidFill>
                  <a:schemeClr val="bg2">
                    <a:lumMod val="10000"/>
                  </a:schemeClr>
                </a:solidFill>
              </a:endParaRP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369578" y="3535355"/>
              <a:ext cx="652743" cy="369332"/>
            </a:xfrm>
            <a:prstGeom prst="rect">
              <a:avLst/>
            </a:prstGeom>
            <a:noFill/>
          </p:spPr>
          <p:txBody>
            <a:bodyPr wrap="none" rtlCol="0">
              <a:spAutoFit/>
            </a:bodyPr>
            <a:lstStyle/>
            <a:p>
              <a:pPr algn="r"/>
              <a:r>
                <a:rPr lang="en-US" b="1" dirty="0">
                  <a:solidFill>
                    <a:schemeClr val="accent2">
                      <a:lumMod val="50000"/>
                    </a:schemeClr>
                  </a:solidFill>
                </a:rPr>
                <a:t>1990</a:t>
              </a:r>
              <a:endParaRPr lang="en-US" sz="1600" b="1" dirty="0">
                <a:solidFill>
                  <a:schemeClr val="accent2">
                    <a:lumMod val="50000"/>
                  </a:schemeClr>
                </a:solidFill>
              </a:endParaRP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3754094" y="3130192"/>
            <a:ext cx="894106" cy="1960563"/>
            <a:chOff x="1406643" y="2992820"/>
            <a:chExt cx="894106" cy="1960563"/>
          </a:xfrm>
        </p:grpSpPr>
        <p:sp>
          <p:nvSpPr>
            <p:cNvPr id="59" name="Rectangle 58"/>
            <p:cNvSpPr/>
            <p:nvPr/>
          </p:nvSpPr>
          <p:spPr>
            <a:xfrm>
              <a:off x="1406643" y="4368608"/>
              <a:ext cx="894106" cy="584775"/>
            </a:xfrm>
            <a:prstGeom prst="rect">
              <a:avLst/>
            </a:prstGeom>
          </p:spPr>
          <p:txBody>
            <a:bodyPr wrap="square">
              <a:spAutoFit/>
            </a:bodyPr>
            <a:lstStyle/>
            <a:p>
              <a:pPr algn="ctr"/>
              <a:r>
                <a:rPr lang="en-US" sz="16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52743" cy="369332"/>
            </a:xfrm>
            <a:prstGeom prst="rect">
              <a:avLst/>
            </a:prstGeom>
            <a:noFill/>
          </p:spPr>
          <p:txBody>
            <a:bodyPr wrap="none" rtlCol="0">
              <a:spAutoFit/>
            </a:bodyPr>
            <a:lstStyle/>
            <a:p>
              <a:r>
                <a:rPr lang="en-US" b="1" dirty="0">
                  <a:solidFill>
                    <a:schemeClr val="accent5">
                      <a:lumMod val="50000"/>
                    </a:schemeClr>
                  </a:solidFill>
                </a:rPr>
                <a:t>1993</a:t>
              </a:r>
              <a:endParaRPr lang="en-US" sz="1600" b="1" dirty="0">
                <a:solidFill>
                  <a:schemeClr val="accent5">
                    <a:lumMod val="50000"/>
                  </a:schemeClr>
                </a:solidFill>
              </a:endParaRP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2222019" y="2107504"/>
            <a:ext cx="723949" cy="1885674"/>
            <a:chOff x="369578" y="2019013"/>
            <a:chExt cx="723949" cy="1885674"/>
          </a:xfrm>
        </p:grpSpPr>
        <p:sp>
          <p:nvSpPr>
            <p:cNvPr id="72" name="Rectangle 55">
              <a:extLst>
                <a:ext uri="{FF2B5EF4-FFF2-40B4-BE49-F238E27FC236}">
                  <a16:creationId xmlns:a16="http://schemas.microsoft.com/office/drawing/2014/main" id="{C0E1CF47-C0C6-914C-8BBE-A459F9ED4CFA}"/>
                </a:ext>
              </a:extLst>
            </p:cNvPr>
            <p:cNvSpPr/>
            <p:nvPr/>
          </p:nvSpPr>
          <p:spPr>
            <a:xfrm>
              <a:off x="384679" y="2019013"/>
              <a:ext cx="708848" cy="338554"/>
            </a:xfrm>
            <a:prstGeom prst="rect">
              <a:avLst/>
            </a:prstGeom>
          </p:spPr>
          <p:txBody>
            <a:bodyPr wrap="none">
              <a:spAutoFit/>
            </a:bodyPr>
            <a:lstStyle/>
            <a:p>
              <a:r>
                <a:rPr lang="en-US" sz="1600" b="1" dirty="0">
                  <a:solidFill>
                    <a:schemeClr val="bg2">
                      <a:lumMod val="10000"/>
                    </a:schemeClr>
                  </a:solidFill>
                </a:rPr>
                <a:t>ARM6</a:t>
              </a:r>
              <a:endParaRPr lang="en-US" b="1" dirty="0">
                <a:solidFill>
                  <a:schemeClr val="bg2">
                    <a:lumMod val="10000"/>
                  </a:schemeClr>
                </a:solidFill>
              </a:endParaRP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369578" y="3535355"/>
              <a:ext cx="652743" cy="369332"/>
            </a:xfrm>
            <a:prstGeom prst="rect">
              <a:avLst/>
            </a:prstGeom>
            <a:noFill/>
          </p:spPr>
          <p:txBody>
            <a:bodyPr wrap="none" rtlCol="0">
              <a:spAutoFit/>
            </a:bodyPr>
            <a:lstStyle/>
            <a:p>
              <a:pPr algn="r"/>
              <a:r>
                <a:rPr lang="en-US" b="1" dirty="0">
                  <a:solidFill>
                    <a:schemeClr val="accent2">
                      <a:lumMod val="50000"/>
                    </a:schemeClr>
                  </a:solidFill>
                </a:rPr>
                <a:t>1991</a:t>
              </a:r>
              <a:endParaRPr lang="en-US" sz="1600" b="1" dirty="0">
                <a:solidFill>
                  <a:schemeClr val="accent2">
                    <a:lumMod val="50000"/>
                  </a:schemeClr>
                </a:solidFill>
              </a:endParaRP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5405967" y="2960105"/>
            <a:ext cx="1227231" cy="2391720"/>
            <a:chOff x="1229716" y="2822733"/>
            <a:chExt cx="1227231" cy="2391720"/>
          </a:xfrm>
        </p:grpSpPr>
        <p:sp>
          <p:nvSpPr>
            <p:cNvPr id="95" name="Rectangle 58">
              <a:extLst>
                <a:ext uri="{FF2B5EF4-FFF2-40B4-BE49-F238E27FC236}">
                  <a16:creationId xmlns:a16="http://schemas.microsoft.com/office/drawing/2014/main" id="{A038254F-28D6-7745-9797-339642CE85DC}"/>
                </a:ext>
              </a:extLst>
            </p:cNvPr>
            <p:cNvSpPr/>
            <p:nvPr/>
          </p:nvSpPr>
          <p:spPr>
            <a:xfrm>
              <a:off x="1229716" y="4383456"/>
              <a:ext cx="1227231" cy="830997"/>
            </a:xfrm>
            <a:prstGeom prst="rect">
              <a:avLst/>
            </a:prstGeom>
          </p:spPr>
          <p:txBody>
            <a:bodyPr wrap="square">
              <a:spAutoFit/>
            </a:bodyPr>
            <a:lstStyle/>
            <a:p>
              <a:pPr algn="ctr"/>
              <a:r>
                <a:rPr lang="en-US" sz="2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396925" y="2822733"/>
              <a:ext cx="915635" cy="523220"/>
            </a:xfrm>
            <a:prstGeom prst="rect">
              <a:avLst/>
            </a:prstGeom>
            <a:noFill/>
          </p:spPr>
          <p:txBody>
            <a:bodyPr wrap="none" rtlCol="0">
              <a:spAutoFit/>
            </a:bodyPr>
            <a:lstStyle/>
            <a:p>
              <a:r>
                <a:rPr lang="en-US" sz="2800" b="1" dirty="0">
                  <a:solidFill>
                    <a:schemeClr val="accent5">
                      <a:lumMod val="50000"/>
                    </a:schemeClr>
                  </a:solidFill>
                </a:rPr>
                <a:t>1995</a:t>
              </a:r>
              <a:endParaRPr lang="en-US" sz="1600" b="1" dirty="0">
                <a:solidFill>
                  <a:schemeClr val="accent5">
                    <a:lumMod val="50000"/>
                  </a:schemeClr>
                </a:solidFill>
              </a:endParaRPr>
            </a:p>
          </p:txBody>
        </p:sp>
      </p:grpSp>
      <p:grpSp>
        <p:nvGrpSpPr>
          <p:cNvPr id="168" name="Gruppo 167">
            <a:extLst>
              <a:ext uri="{FF2B5EF4-FFF2-40B4-BE49-F238E27FC236}">
                <a16:creationId xmlns:a16="http://schemas.microsoft.com/office/drawing/2014/main" id="{02F1697D-4D5E-934B-85B9-6D5C896048F7}"/>
              </a:ext>
            </a:extLst>
          </p:cNvPr>
          <p:cNvGrpSpPr/>
          <p:nvPr/>
        </p:nvGrpSpPr>
        <p:grpSpPr>
          <a:xfrm>
            <a:off x="8787413" y="2133600"/>
            <a:ext cx="813043" cy="1923153"/>
            <a:chOff x="287194" y="2012312"/>
            <a:chExt cx="813043" cy="1923153"/>
          </a:xfrm>
        </p:grpSpPr>
        <p:sp>
          <p:nvSpPr>
            <p:cNvPr id="169" name="Rectangle 55">
              <a:extLst>
                <a:ext uri="{FF2B5EF4-FFF2-40B4-BE49-F238E27FC236}">
                  <a16:creationId xmlns:a16="http://schemas.microsoft.com/office/drawing/2014/main" id="{A82DDAFC-3700-DC49-B037-ACC46781933F}"/>
                </a:ext>
              </a:extLst>
            </p:cNvPr>
            <p:cNvSpPr/>
            <p:nvPr/>
          </p:nvSpPr>
          <p:spPr>
            <a:xfrm>
              <a:off x="287194" y="2012312"/>
              <a:ext cx="813043" cy="338554"/>
            </a:xfrm>
            <a:prstGeom prst="rect">
              <a:avLst/>
            </a:prstGeom>
          </p:spPr>
          <p:txBody>
            <a:bodyPr wrap="none">
              <a:spAutoFit/>
            </a:bodyPr>
            <a:lstStyle/>
            <a:p>
              <a:r>
                <a:rPr lang="en-US" sz="1600" b="1" dirty="0">
                  <a:solidFill>
                    <a:schemeClr val="bg2">
                      <a:lumMod val="10000"/>
                    </a:schemeClr>
                  </a:solidFill>
                </a:rPr>
                <a:t>ARM11</a:t>
              </a:r>
              <a:endParaRPr lang="en-US" b="1" dirty="0">
                <a:solidFill>
                  <a:schemeClr val="bg2">
                    <a:lumMod val="10000"/>
                  </a:schemeClr>
                </a:solidFill>
              </a:endParaRPr>
            </a:p>
          </p:txBody>
        </p:sp>
        <p:grpSp>
          <p:nvGrpSpPr>
            <p:cNvPr id="170" name="2 Grupo">
              <a:extLst>
                <a:ext uri="{FF2B5EF4-FFF2-40B4-BE49-F238E27FC236}">
                  <a16:creationId xmlns:a16="http://schemas.microsoft.com/office/drawing/2014/main" id="{5CF9567A-7828-D040-9315-9F1FB3E4225F}"/>
                </a:ext>
              </a:extLst>
            </p:cNvPr>
            <p:cNvGrpSpPr/>
            <p:nvPr/>
          </p:nvGrpSpPr>
          <p:grpSpPr>
            <a:xfrm>
              <a:off x="586622" y="2529080"/>
              <a:ext cx="190506" cy="965113"/>
              <a:chOff x="645067" y="1787812"/>
              <a:chExt cx="135019" cy="918087"/>
            </a:xfrm>
          </p:grpSpPr>
          <p:sp>
            <p:nvSpPr>
              <p:cNvPr id="172" name="25 Elipse">
                <a:extLst>
                  <a:ext uri="{FF2B5EF4-FFF2-40B4-BE49-F238E27FC236}">
                    <a16:creationId xmlns:a16="http://schemas.microsoft.com/office/drawing/2014/main" id="{CE1A818C-B2CF-CF4B-B69B-2C3415A74EB4}"/>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3" name="40 Conector recto">
                <a:extLst>
                  <a:ext uri="{FF2B5EF4-FFF2-40B4-BE49-F238E27FC236}">
                    <a16:creationId xmlns:a16="http://schemas.microsoft.com/office/drawing/2014/main" id="{F5A53B01-B29C-C742-BBEC-85566BCBC774}"/>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 name="41 Elipse">
                <a:extLst>
                  <a:ext uri="{FF2B5EF4-FFF2-40B4-BE49-F238E27FC236}">
                    <a16:creationId xmlns:a16="http://schemas.microsoft.com/office/drawing/2014/main" id="{3A51A91A-D5F3-C04F-9019-10DD76F09D0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1" name="TextBox 81">
              <a:extLst>
                <a:ext uri="{FF2B5EF4-FFF2-40B4-BE49-F238E27FC236}">
                  <a16:creationId xmlns:a16="http://schemas.microsoft.com/office/drawing/2014/main" id="{502A8AAB-5FA3-A948-BDDB-FAEB2236C760}"/>
                </a:ext>
              </a:extLst>
            </p:cNvPr>
            <p:cNvSpPr txBox="1"/>
            <p:nvPr/>
          </p:nvSpPr>
          <p:spPr>
            <a:xfrm>
              <a:off x="318282" y="3535355"/>
              <a:ext cx="704039" cy="400110"/>
            </a:xfrm>
            <a:prstGeom prst="rect">
              <a:avLst/>
            </a:prstGeom>
            <a:noFill/>
          </p:spPr>
          <p:txBody>
            <a:bodyPr wrap="none" rtlCol="0">
              <a:spAutoFit/>
            </a:bodyPr>
            <a:lstStyle/>
            <a:p>
              <a:pPr algn="r"/>
              <a:r>
                <a:rPr lang="en-US" sz="2000" b="1" dirty="0">
                  <a:solidFill>
                    <a:schemeClr val="accent2">
                      <a:lumMod val="50000"/>
                    </a:schemeClr>
                  </a:solidFill>
                </a:rPr>
                <a:t>2002</a:t>
              </a:r>
            </a:p>
          </p:txBody>
        </p:sp>
      </p:grpSp>
      <p:sp>
        <p:nvSpPr>
          <p:cNvPr id="2" name="Segnaposto piè di pagina 1">
            <a:extLst>
              <a:ext uri="{FF2B5EF4-FFF2-40B4-BE49-F238E27FC236}">
                <a16:creationId xmlns:a16="http://schemas.microsoft.com/office/drawing/2014/main" id="{02F95B25-8F62-004C-91E6-398F310CCCC0}"/>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1C45C945-FA40-034E-84CD-D43A3A0BC9C2}"/>
              </a:ext>
            </a:extLst>
          </p:cNvPr>
          <p:cNvSpPr>
            <a:spLocks noGrp="1"/>
          </p:cNvSpPr>
          <p:nvPr>
            <p:ph type="sldNum" sz="quarter" idx="12"/>
          </p:nvPr>
        </p:nvSpPr>
        <p:spPr/>
        <p:txBody>
          <a:bodyPr/>
          <a:lstStyle/>
          <a:p>
            <a:fld id="{DEC90E6D-7B2E-4EC5-B9F8-35F4AE9AC514}" type="slidenum">
              <a:rPr lang="en-US" smtClean="0"/>
              <a:pPr/>
              <a:t>15</a:t>
            </a:fld>
            <a:endParaRPr lang="en-US" dirty="0"/>
          </a:p>
        </p:txBody>
      </p:sp>
      <p:grpSp>
        <p:nvGrpSpPr>
          <p:cNvPr id="43" name="Gruppo 42">
            <a:extLst>
              <a:ext uri="{FF2B5EF4-FFF2-40B4-BE49-F238E27FC236}">
                <a16:creationId xmlns:a16="http://schemas.microsoft.com/office/drawing/2014/main" id="{5F539B32-0907-7E46-8D0C-FA610C7BDAE4}"/>
              </a:ext>
            </a:extLst>
          </p:cNvPr>
          <p:cNvGrpSpPr/>
          <p:nvPr/>
        </p:nvGrpSpPr>
        <p:grpSpPr>
          <a:xfrm>
            <a:off x="993603" y="990600"/>
            <a:ext cx="5976002" cy="457200"/>
            <a:chOff x="993603" y="990600"/>
            <a:chExt cx="5976002" cy="457200"/>
          </a:xfrm>
        </p:grpSpPr>
        <p:sp>
          <p:nvSpPr>
            <p:cNvPr id="44" name="Rettangolo 43">
              <a:extLst>
                <a:ext uri="{FF2B5EF4-FFF2-40B4-BE49-F238E27FC236}">
                  <a16:creationId xmlns:a16="http://schemas.microsoft.com/office/drawing/2014/main" id="{0BE6B193-948C-E746-A377-13EB91A8B9F2}"/>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45" name="Connettore 1 44">
              <a:extLst>
                <a:ext uri="{FF2B5EF4-FFF2-40B4-BE49-F238E27FC236}">
                  <a16:creationId xmlns:a16="http://schemas.microsoft.com/office/drawing/2014/main" id="{5EA14E60-7F90-1746-A15A-575E67B1557B}"/>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46" name="Title 1">
            <a:extLst>
              <a:ext uri="{FF2B5EF4-FFF2-40B4-BE49-F238E27FC236}">
                <a16:creationId xmlns:a16="http://schemas.microsoft.com/office/drawing/2014/main" id="{84E7D0EF-D765-FA42-BEA2-0D556742C667}"/>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47" name="Rettangolo 46">
            <a:extLst>
              <a:ext uri="{FF2B5EF4-FFF2-40B4-BE49-F238E27FC236}">
                <a16:creationId xmlns:a16="http://schemas.microsoft.com/office/drawing/2014/main" id="{3DAB62EE-71F7-A74F-92CD-F2FF2F0C658A}"/>
              </a:ext>
            </a:extLst>
          </p:cNvPr>
          <p:cNvSpPr/>
          <p:nvPr/>
        </p:nvSpPr>
        <p:spPr>
          <a:xfrm>
            <a:off x="5422956" y="2980038"/>
            <a:ext cx="1269293"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5121184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0AD615-BE59-4D4D-B3B9-847822D0AD8E}"/>
              </a:ext>
            </a:extLst>
          </p:cNvPr>
          <p:cNvSpPr>
            <a:spLocks noGrp="1"/>
          </p:cNvSpPr>
          <p:nvPr>
            <p:ph type="title"/>
          </p:nvPr>
        </p:nvSpPr>
        <p:spPr>
          <a:xfrm>
            <a:off x="1143000" y="228600"/>
            <a:ext cx="9982200" cy="487357"/>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Intel processors improvement </a:t>
            </a:r>
          </a:p>
        </p:txBody>
      </p:sp>
      <p:sp>
        <p:nvSpPr>
          <p:cNvPr id="3" name="Segnaposto piè di pagina 2">
            <a:extLst>
              <a:ext uri="{FF2B5EF4-FFF2-40B4-BE49-F238E27FC236}">
                <a16:creationId xmlns:a16="http://schemas.microsoft.com/office/drawing/2014/main" id="{C0F5B127-7A82-774F-98EA-680BCB796928}"/>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017E15C5-1C16-B143-B64A-04CE9E18DAAB}"/>
              </a:ext>
            </a:extLst>
          </p:cNvPr>
          <p:cNvSpPr>
            <a:spLocks noGrp="1"/>
          </p:cNvSpPr>
          <p:nvPr>
            <p:ph type="sldNum" sz="quarter" idx="12"/>
          </p:nvPr>
        </p:nvSpPr>
        <p:spPr/>
        <p:txBody>
          <a:bodyPr/>
          <a:lstStyle/>
          <a:p>
            <a:fld id="{DEC90E6D-7B2E-4EC5-B9F8-35F4AE9AC514}" type="slidenum">
              <a:rPr lang="en-US" smtClean="0"/>
              <a:pPr/>
              <a:t>16</a:t>
            </a:fld>
            <a:endParaRPr lang="en-US" dirty="0"/>
          </a:p>
        </p:txBody>
      </p:sp>
      <p:sp>
        <p:nvSpPr>
          <p:cNvPr id="5" name="CasellaDiTesto 4">
            <a:extLst>
              <a:ext uri="{FF2B5EF4-FFF2-40B4-BE49-F238E27FC236}">
                <a16:creationId xmlns:a16="http://schemas.microsoft.com/office/drawing/2014/main" id="{C89DEFAB-4E06-2942-B539-60A348D6E743}"/>
              </a:ext>
            </a:extLst>
          </p:cNvPr>
          <p:cNvSpPr txBox="1"/>
          <p:nvPr/>
        </p:nvSpPr>
        <p:spPr>
          <a:xfrm>
            <a:off x="986971" y="1371600"/>
            <a:ext cx="6663672" cy="4876795"/>
          </a:xfrm>
          <a:prstGeom prst="rect">
            <a:avLst/>
          </a:prstGeom>
          <a:noFill/>
        </p:spPr>
        <p:txBody>
          <a:bodyPr wrap="square" numCol="1" rtlCol="0">
            <a:noAutofit/>
          </a:bodyPr>
          <a:lstStyle/>
          <a:p>
            <a:r>
              <a:rPr lang="en-US" sz="1600" dirty="0">
                <a:solidFill>
                  <a:schemeClr val="tx1">
                    <a:lumMod val="85000"/>
                    <a:lumOff val="15000"/>
                  </a:schemeClr>
                </a:solidFill>
                <a:latin typeface="Roboto Light" panose="02000000000000000000" pitchFamily="2" charset="0"/>
                <a:ea typeface="Roboto Light" panose="02000000000000000000" pitchFamily="2" charset="0"/>
              </a:rPr>
              <a:t>The P6 family is the next generation of processors in the Pentium® line of Intel processors. These processors were developed to deliver higher performance than the Pentium family while maintaining the compatibility with all previous Intel Architecture processors.</a:t>
            </a:r>
          </a:p>
          <a:p>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r>
              <a:rPr lang="en-US" sz="1600" dirty="0">
                <a:solidFill>
                  <a:schemeClr val="tx2">
                    <a:lumMod val="50000"/>
                  </a:schemeClr>
                </a:solidFill>
                <a:latin typeface="Roboto Light" panose="02000000000000000000" pitchFamily="2" charset="0"/>
                <a:ea typeface="Roboto Light" panose="02000000000000000000" pitchFamily="2" charset="0"/>
              </a:rPr>
              <a:t> </a:t>
            </a:r>
            <a:r>
              <a:rPr lang="en-US" sz="1600" b="1" dirty="0">
                <a:solidFill>
                  <a:schemeClr val="tx2">
                    <a:lumMod val="50000"/>
                  </a:schemeClr>
                </a:solidFill>
                <a:latin typeface="Roboto Light" panose="02000000000000000000" pitchFamily="2" charset="0"/>
                <a:ea typeface="Roboto Light" panose="02000000000000000000" pitchFamily="2" charset="0"/>
              </a:rPr>
              <a:t>NEW Features</a:t>
            </a:r>
            <a:r>
              <a:rPr lang="en-US" sz="1600" dirty="0">
                <a:solidFill>
                  <a:schemeClr val="tx2">
                    <a:lumMod val="50000"/>
                  </a:schemeClr>
                </a:solidFill>
                <a:latin typeface="Roboto Light" panose="02000000000000000000" pitchFamily="2" charset="0"/>
                <a:ea typeface="Roboto Light" panose="02000000000000000000" pitchFamily="2" charset="0"/>
              </a:rPr>
              <a:t>:</a:t>
            </a:r>
            <a:br>
              <a:rPr lang="en-US" sz="1600" dirty="0">
                <a:solidFill>
                  <a:schemeClr val="tx1">
                    <a:lumMod val="85000"/>
                    <a:lumOff val="15000"/>
                  </a:schemeClr>
                </a:solidFill>
                <a:latin typeface="Roboto Light" panose="02000000000000000000" pitchFamily="2" charset="0"/>
                <a:ea typeface="Roboto Light" panose="02000000000000000000" pitchFamily="2" charset="0"/>
              </a:rPr>
            </a:b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pPr marL="285750" indent="-285750">
              <a:buFont typeface="Arial" panose="020B0604020202020204" pitchFamily="34" charset="0"/>
              <a:buChar char="•"/>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Aid in the design of energy-efficient computer systems by offering multiple low-power states such as </a:t>
            </a:r>
            <a:r>
              <a:rPr lang="en-US" sz="1600" dirty="0" err="1">
                <a:solidFill>
                  <a:schemeClr val="tx1">
                    <a:lumMod val="85000"/>
                    <a:lumOff val="15000"/>
                  </a:schemeClr>
                </a:solidFill>
                <a:latin typeface="Roboto Light" panose="02000000000000000000" pitchFamily="2" charset="0"/>
                <a:ea typeface="Roboto Light" panose="02000000000000000000" pitchFamily="2" charset="0"/>
              </a:rPr>
              <a:t>AutoHALT</a:t>
            </a:r>
            <a:r>
              <a:rPr lang="en-US" sz="1600" dirty="0">
                <a:solidFill>
                  <a:schemeClr val="tx1">
                    <a:lumMod val="85000"/>
                    <a:lumOff val="15000"/>
                  </a:schemeClr>
                </a:solidFill>
                <a:latin typeface="Roboto Light" panose="02000000000000000000" pitchFamily="2" charset="0"/>
                <a:ea typeface="Roboto Light" panose="02000000000000000000" pitchFamily="2" charset="0"/>
              </a:rPr>
              <a:t>, Sleep, and Deep Sleep, to conserve power during idle times;</a:t>
            </a:r>
          </a:p>
          <a:p>
            <a:pPr marL="285750" indent="-285750">
              <a:buFont typeface="Arial" panose="020B0604020202020204" pitchFamily="34" charset="0"/>
              <a:buChar char="•"/>
            </a:pP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pPr marL="285750" indent="-285750">
              <a:buFont typeface="Arial" panose="020B0604020202020204" pitchFamily="34" charset="0"/>
              <a:buChar char="•"/>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Removes the constraint of linear instruction sequencing between the traditional “fetch” and “execute” phases;</a:t>
            </a:r>
            <a:br>
              <a:rPr lang="en-US" sz="1600" dirty="0">
                <a:solidFill>
                  <a:schemeClr val="tx1">
                    <a:lumMod val="85000"/>
                    <a:lumOff val="15000"/>
                  </a:schemeClr>
                </a:solidFill>
                <a:latin typeface="Roboto Light" panose="02000000000000000000" pitchFamily="2" charset="0"/>
                <a:ea typeface="Roboto Light" panose="02000000000000000000" pitchFamily="2" charset="0"/>
              </a:rPr>
            </a:b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pPr marL="285750" indent="-285750">
              <a:buFont typeface="Arial" panose="020B0604020202020204" pitchFamily="34" charset="0"/>
              <a:buChar char="•"/>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Increase the cache size to meet higher performances required by a workstation market.</a:t>
            </a:r>
          </a:p>
        </p:txBody>
      </p:sp>
      <p:pic>
        <p:nvPicPr>
          <p:cNvPr id="10" name="Immagine 9">
            <a:extLst>
              <a:ext uri="{FF2B5EF4-FFF2-40B4-BE49-F238E27FC236}">
                <a16:creationId xmlns:a16="http://schemas.microsoft.com/office/drawing/2014/main" id="{7E38CD57-1969-C84C-89FD-0B5DDAE793B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93197" y="1981200"/>
            <a:ext cx="3818400" cy="3106810"/>
          </a:xfrm>
          <a:prstGeom prst="rect">
            <a:avLst/>
          </a:prstGeom>
        </p:spPr>
      </p:pic>
      <p:sp>
        <p:nvSpPr>
          <p:cNvPr id="11" name="CasellaDiTesto 10">
            <a:extLst>
              <a:ext uri="{FF2B5EF4-FFF2-40B4-BE49-F238E27FC236}">
                <a16:creationId xmlns:a16="http://schemas.microsoft.com/office/drawing/2014/main" id="{2B9F9B9F-2D44-5D4E-A1C2-5FD684385BBD}"/>
              </a:ext>
            </a:extLst>
          </p:cNvPr>
          <p:cNvSpPr txBox="1"/>
          <p:nvPr/>
        </p:nvSpPr>
        <p:spPr>
          <a:xfrm>
            <a:off x="7650643" y="5134269"/>
            <a:ext cx="3818400" cy="369332"/>
          </a:xfrm>
          <a:prstGeom prst="rect">
            <a:avLst/>
          </a:prstGeom>
          <a:noFill/>
        </p:spPr>
        <p:txBody>
          <a:bodyPr wrap="square" rtlCol="0">
            <a:spAutoFit/>
          </a:bodyPr>
          <a:lstStyle/>
          <a:p>
            <a:pPr algn="ctr"/>
            <a:r>
              <a:rPr lang="en-US" sz="900" dirty="0">
                <a:solidFill>
                  <a:schemeClr val="tx1">
                    <a:lumMod val="85000"/>
                    <a:lumOff val="15000"/>
                  </a:schemeClr>
                </a:solidFill>
                <a:latin typeface="Roboto Light" panose="02000000000000000000" pitchFamily="2" charset="0"/>
                <a:ea typeface="Roboto Light" panose="02000000000000000000" pitchFamily="2" charset="0"/>
              </a:rPr>
              <a:t>Fig.1 Diagram of P6 family elements including cache and memory interface [7]</a:t>
            </a:r>
          </a:p>
        </p:txBody>
      </p:sp>
      <p:cxnSp>
        <p:nvCxnSpPr>
          <p:cNvPr id="9" name="Connettore 1 8">
            <a:extLst>
              <a:ext uri="{FF2B5EF4-FFF2-40B4-BE49-F238E27FC236}">
                <a16:creationId xmlns:a16="http://schemas.microsoft.com/office/drawing/2014/main" id="{208EDE86-BB14-9C46-9B2D-88F6E9BB3EF3}"/>
              </a:ext>
            </a:extLst>
          </p:cNvPr>
          <p:cNvCxnSpPr>
            <a:cxnSpLocks/>
          </p:cNvCxnSpPr>
          <p:nvPr/>
        </p:nvCxnSpPr>
        <p:spPr>
          <a:xfrm>
            <a:off x="990600" y="1216873"/>
            <a:ext cx="58674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Rettangolo 11">
            <a:extLst>
              <a:ext uri="{FF2B5EF4-FFF2-40B4-BE49-F238E27FC236}">
                <a16:creationId xmlns:a16="http://schemas.microsoft.com/office/drawing/2014/main" id="{2F7DB88F-A001-5247-8BC4-9BCB4C28882B}"/>
              </a:ext>
            </a:extLst>
          </p:cNvPr>
          <p:cNvSpPr/>
          <p:nvPr/>
        </p:nvSpPr>
        <p:spPr>
          <a:xfrm>
            <a:off x="990600" y="847541"/>
            <a:ext cx="6702597" cy="369332"/>
          </a:xfrm>
          <a:prstGeom prst="rect">
            <a:avLst/>
          </a:prstGeom>
        </p:spPr>
        <p:txBody>
          <a:bodyPr wrap="square">
            <a:spAutoFit/>
          </a:bodyPr>
          <a:lstStyle/>
          <a:p>
            <a:r>
              <a:rPr lang="en-US" spc="200" dirty="0">
                <a:solidFill>
                  <a:schemeClr val="tx2">
                    <a:lumMod val="50000"/>
                  </a:schemeClr>
                </a:solidFill>
              </a:rPr>
              <a:t>Intel P6 family</a:t>
            </a:r>
          </a:p>
        </p:txBody>
      </p:sp>
    </p:spTree>
    <p:extLst>
      <p:ext uri="{BB962C8B-B14F-4D97-AF65-F5344CB8AC3E}">
        <p14:creationId xmlns:p14="http://schemas.microsoft.com/office/powerpoint/2010/main" val="249318198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F55679-811B-B74B-AE20-4C1A28D89CDD}"/>
              </a:ext>
            </a:extLst>
          </p:cNvPr>
          <p:cNvSpPr>
            <a:spLocks noGrp="1"/>
          </p:cNvSpPr>
          <p:nvPr>
            <p:ph type="title"/>
          </p:nvPr>
        </p:nvSpPr>
        <p:spPr>
          <a:xfrm>
            <a:off x="1104900" y="133626"/>
            <a:ext cx="9982200" cy="711081"/>
          </a:xfrm>
        </p:spPr>
        <p:txBody>
          <a:bodyPr/>
          <a:lstStyle/>
          <a:p>
            <a:pPr algn="ctr"/>
            <a:r>
              <a:rPr lang="it-IT" dirty="0">
                <a:solidFill>
                  <a:schemeClr val="tx2">
                    <a:lumMod val="50000"/>
                  </a:schemeClr>
                </a:solidFill>
                <a:latin typeface="Roboto Light" panose="02000000000000000000" pitchFamily="2" charset="0"/>
                <a:ea typeface="Roboto Light" panose="02000000000000000000" pitchFamily="2" charset="0"/>
              </a:rPr>
              <a:t>The P6 family of processors</a:t>
            </a:r>
          </a:p>
        </p:txBody>
      </p:sp>
      <p:sp>
        <p:nvSpPr>
          <p:cNvPr id="3" name="Segnaposto piè di pagina 2">
            <a:extLst>
              <a:ext uri="{FF2B5EF4-FFF2-40B4-BE49-F238E27FC236}">
                <a16:creationId xmlns:a16="http://schemas.microsoft.com/office/drawing/2014/main" id="{A4C1E10D-452A-7443-9FD7-84D737D7110F}"/>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0E34AF77-E292-4E4B-9332-07CF154776CC}"/>
              </a:ext>
            </a:extLst>
          </p:cNvPr>
          <p:cNvSpPr>
            <a:spLocks noGrp="1"/>
          </p:cNvSpPr>
          <p:nvPr>
            <p:ph type="sldNum" sz="quarter" idx="12"/>
          </p:nvPr>
        </p:nvSpPr>
        <p:spPr/>
        <p:txBody>
          <a:bodyPr/>
          <a:lstStyle/>
          <a:p>
            <a:fld id="{DEC90E6D-7B2E-4EC5-B9F8-35F4AE9AC514}" type="slidenum">
              <a:rPr lang="en-US" smtClean="0"/>
              <a:pPr/>
              <a:t>17</a:t>
            </a:fld>
            <a:endParaRPr lang="en-US" dirty="0"/>
          </a:p>
        </p:txBody>
      </p:sp>
      <p:graphicFrame>
        <p:nvGraphicFramePr>
          <p:cNvPr id="5" name="Tabella 4">
            <a:extLst>
              <a:ext uri="{FF2B5EF4-FFF2-40B4-BE49-F238E27FC236}">
                <a16:creationId xmlns:a16="http://schemas.microsoft.com/office/drawing/2014/main" id="{444F2D79-515B-994E-B8E7-841743899F59}"/>
              </a:ext>
            </a:extLst>
          </p:cNvPr>
          <p:cNvGraphicFramePr>
            <a:graphicFrameLocks noGrp="1"/>
          </p:cNvGraphicFramePr>
          <p:nvPr>
            <p:extLst>
              <p:ext uri="{D42A27DB-BD31-4B8C-83A1-F6EECF244321}">
                <p14:modId xmlns:p14="http://schemas.microsoft.com/office/powerpoint/2010/main" val="2178376316"/>
              </p:ext>
            </p:extLst>
          </p:nvPr>
        </p:nvGraphicFramePr>
        <p:xfrm>
          <a:off x="170793" y="939800"/>
          <a:ext cx="11328400" cy="5308600"/>
        </p:xfrm>
        <a:graphic>
          <a:graphicData uri="http://schemas.openxmlformats.org/drawingml/2006/table">
            <a:tbl>
              <a:tblPr firstRow="1" bandRow="1">
                <a:tableStyleId>{5C22544A-7EE6-4342-B048-85BDC9FD1C3A}</a:tableStyleId>
              </a:tblPr>
              <a:tblGrid>
                <a:gridCol w="1351720">
                  <a:extLst>
                    <a:ext uri="{9D8B030D-6E8A-4147-A177-3AD203B41FA5}">
                      <a16:colId xmlns:a16="http://schemas.microsoft.com/office/drawing/2014/main" val="675881424"/>
                    </a:ext>
                  </a:extLst>
                </a:gridCol>
                <a:gridCol w="1721516">
                  <a:extLst>
                    <a:ext uri="{9D8B030D-6E8A-4147-A177-3AD203B41FA5}">
                      <a16:colId xmlns:a16="http://schemas.microsoft.com/office/drawing/2014/main" val="2953390229"/>
                    </a:ext>
                  </a:extLst>
                </a:gridCol>
                <a:gridCol w="1632771">
                  <a:extLst>
                    <a:ext uri="{9D8B030D-6E8A-4147-A177-3AD203B41FA5}">
                      <a16:colId xmlns:a16="http://schemas.microsoft.com/office/drawing/2014/main" val="3876988703"/>
                    </a:ext>
                  </a:extLst>
                </a:gridCol>
                <a:gridCol w="1912760">
                  <a:extLst>
                    <a:ext uri="{9D8B030D-6E8A-4147-A177-3AD203B41FA5}">
                      <a16:colId xmlns:a16="http://schemas.microsoft.com/office/drawing/2014/main" val="3174521345"/>
                    </a:ext>
                  </a:extLst>
                </a:gridCol>
                <a:gridCol w="1153633">
                  <a:extLst>
                    <a:ext uri="{9D8B030D-6E8A-4147-A177-3AD203B41FA5}">
                      <a16:colId xmlns:a16="http://schemas.microsoft.com/office/drawing/2014/main" val="304311102"/>
                    </a:ext>
                  </a:extLst>
                </a:gridCol>
                <a:gridCol w="1752600">
                  <a:extLst>
                    <a:ext uri="{9D8B030D-6E8A-4147-A177-3AD203B41FA5}">
                      <a16:colId xmlns:a16="http://schemas.microsoft.com/office/drawing/2014/main" val="1461712526"/>
                    </a:ext>
                  </a:extLst>
                </a:gridCol>
                <a:gridCol w="1803400">
                  <a:extLst>
                    <a:ext uri="{9D8B030D-6E8A-4147-A177-3AD203B41FA5}">
                      <a16:colId xmlns:a16="http://schemas.microsoft.com/office/drawing/2014/main" val="1149520302"/>
                    </a:ext>
                  </a:extLst>
                </a:gridCol>
              </a:tblGrid>
              <a:tr h="685800">
                <a:tc>
                  <a:txBody>
                    <a:bodyPr/>
                    <a:lstStyle/>
                    <a:p>
                      <a:endParaRPr lang="en-US" sz="1600" b="0" i="0" noProof="0" dirty="0">
                        <a:solidFill>
                          <a:schemeClr val="accent1">
                            <a:lumMod val="20000"/>
                            <a:lumOff val="80000"/>
                          </a:schemeClr>
                        </a:solidFill>
                        <a:latin typeface="Roboto Light" panose="02000000000000000000" pitchFamily="2" charset="0"/>
                        <a:ea typeface="Roboto Light" panose="02000000000000000000" pitchFamily="2" charset="0"/>
                      </a:endParaRPr>
                    </a:p>
                  </a:txBody>
                  <a:tcPr anchor="ctr">
                    <a:solidFill>
                      <a:schemeClr val="accent1"/>
                    </a:solidFill>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Pentium Pro</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1995)</a:t>
                      </a:r>
                      <a:endPar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txBody>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Pentium II</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1997)</a:t>
                      </a:r>
                    </a:p>
                  </a:txBody>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Pentium II Xeon</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1998)</a:t>
                      </a:r>
                    </a:p>
                  </a:txBody>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Celeron</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1998)</a:t>
                      </a:r>
                    </a:p>
                  </a:txBody>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Pentium III</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1999)</a:t>
                      </a:r>
                    </a:p>
                  </a:txBody>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Pentium III Xeon</a:t>
                      </a: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endPar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endParaRPr>
                    </a:p>
                    <a:p>
                      <a:pPr marL="0" marR="0" lvl="0" indent="0" algn="ctr" defTabSz="1218987" rtl="0" eaLnBrk="1" fontAlgn="auto" latinLnBrk="0" hangingPunct="1">
                        <a:lnSpc>
                          <a:spcPct val="100000"/>
                        </a:lnSpc>
                        <a:spcBef>
                          <a:spcPts val="0"/>
                        </a:spcBef>
                        <a:spcAft>
                          <a:spcPts val="0"/>
                        </a:spcAft>
                        <a:buClrTx/>
                        <a:buSzTx/>
                        <a:buFontTx/>
                        <a:buNone/>
                        <a:tabLst/>
                        <a:defRPr/>
                      </a:pPr>
                      <a:r>
                        <a:rPr lang="en-US" sz="1200" b="0" i="0" kern="1200" noProof="0" dirty="0">
                          <a:solidFill>
                            <a:schemeClr val="accent1">
                              <a:lumMod val="20000"/>
                              <a:lumOff val="80000"/>
                            </a:schemeClr>
                          </a:solidFill>
                          <a:effectLst/>
                          <a:latin typeface="Roboto" panose="02000000000000000000" pitchFamily="2" charset="0"/>
                          <a:ea typeface="Roboto" panose="02000000000000000000" pitchFamily="2" charset="0"/>
                          <a:cs typeface="+mn-cs"/>
                        </a:rPr>
                        <a:t>(Year 1999)</a:t>
                      </a:r>
                    </a:p>
                  </a:txBody>
                  <a:tcPr/>
                </a:tc>
                <a:extLst>
                  <a:ext uri="{0D108BD9-81ED-4DB2-BD59-A6C34878D82A}">
                    <a16:rowId xmlns:a16="http://schemas.microsoft.com/office/drawing/2014/main" val="1762708046"/>
                  </a:ext>
                </a:extLst>
              </a:tr>
              <a:tr h="370840">
                <a:tc>
                  <a:txBody>
                    <a:bodyPr/>
                    <a:lstStyle/>
                    <a:p>
                      <a:pPr algn="ctr"/>
                      <a:r>
                        <a:rPr lang="en-US" sz="1600" b="0" i="0" noProof="0" dirty="0">
                          <a:solidFill>
                            <a:schemeClr val="accent1">
                              <a:lumMod val="20000"/>
                              <a:lumOff val="80000"/>
                            </a:schemeClr>
                          </a:solidFill>
                          <a:latin typeface="Roboto" panose="02000000000000000000" pitchFamily="2" charset="0"/>
                          <a:ea typeface="Roboto" panose="02000000000000000000" pitchFamily="2" charset="0"/>
                        </a:rPr>
                        <a:t>Cache</a:t>
                      </a:r>
                    </a:p>
                  </a:txBody>
                  <a:tcPr anchor="ctr">
                    <a:solidFill>
                      <a:schemeClr val="accent1"/>
                    </a:solidFill>
                  </a:tcPr>
                </a:tc>
                <a:tc>
                  <a:txBody>
                    <a:bodyPr/>
                    <a:lstStyle/>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1: 32KB;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2: 256KB.</a:t>
                      </a:r>
                    </a:p>
                    <a:p>
                      <a:pPr marL="285750" indent="-285750">
                        <a:buFont typeface="Arial" panose="020B0604020202020204" pitchFamily="34" charset="0"/>
                        <a:buChar cha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tc>
                  <a:txBody>
                    <a:bodyPr/>
                    <a:lstStyle/>
                    <a:p>
                      <a:pPr marL="92075" marR="0" lvl="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1: 36 KB;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92075" marR="0" lvl="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2: 256 / 512 KB.</a:t>
                      </a:r>
                    </a:p>
                  </a:txBody>
                  <a:tcPr anchor="ctr"/>
                </a:tc>
                <a:tc>
                  <a:txBody>
                    <a:bodyPr/>
                    <a:lstStyle/>
                    <a:p>
                      <a:pPr marL="139700" marR="0" indent="-13970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2: Up to 2 MB cache that running at the processor speed.</a:t>
                      </a:r>
                    </a:p>
                  </a:txBody>
                  <a:tcPr anchor="ctr"/>
                </a:tc>
                <a:tc>
                  <a:txBody>
                    <a:bodyPr/>
                    <a:lstStyle/>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2: 128 KB.</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tc>
                  <a:txBody>
                    <a:bodyPr/>
                    <a:lstStyle/>
                    <a:p>
                      <a:pPr marL="0" indent="0">
                        <a:buFont typeface="Arial" panose="020B0604020202020204" pitchFamily="34" charset="0"/>
                        <a:buNone/>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Equal to Pentium II.</a:t>
                      </a:r>
                    </a:p>
                  </a:txBody>
                  <a:tcPr anchor="ctr"/>
                </a:tc>
                <a:tc>
                  <a:txBody>
                    <a:bodyPr/>
                    <a:lstStyle/>
                    <a:p>
                      <a:pPr marL="139700" marR="0" indent="-13970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Level 2 : Up to 2MB;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9700" indent="-139700">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L2 Cache on-die.</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2694503280"/>
                  </a:ext>
                </a:extLst>
              </a:tr>
              <a:tr h="327209">
                <a:tc>
                  <a:txBody>
                    <a:bodyPr/>
                    <a:lstStyle/>
                    <a:p>
                      <a:pPr algn="ctr"/>
                      <a:r>
                        <a:rPr lang="en-US" sz="1600" b="0" i="0" noProof="0" dirty="0">
                          <a:solidFill>
                            <a:schemeClr val="accent1">
                              <a:lumMod val="20000"/>
                              <a:lumOff val="80000"/>
                            </a:schemeClr>
                          </a:solidFill>
                          <a:latin typeface="Roboto" panose="02000000000000000000" pitchFamily="2" charset="0"/>
                          <a:ea typeface="Roboto" panose="02000000000000000000" pitchFamily="2" charset="0"/>
                        </a:rPr>
                        <a:t>Registers</a:t>
                      </a:r>
                    </a:p>
                  </a:txBody>
                  <a:tcPr anchor="ctr">
                    <a:solidFill>
                      <a:schemeClr val="accent1"/>
                    </a:solidFill>
                  </a:tcPr>
                </a:tc>
                <a:tc>
                  <a:txBody>
                    <a:bodyPr/>
                    <a:lstStyle/>
                    <a:p>
                      <a:pPr marL="136525" indent="-125413">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8 32-bit Registers.</a:t>
                      </a:r>
                    </a:p>
                  </a:txBody>
                  <a:tcPr anchor="ctr"/>
                </a:tc>
                <a:tc>
                  <a:txBody>
                    <a:bodyPr/>
                    <a:lstStyle/>
                    <a:p>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tc>
                  <a:txBody>
                    <a:bodyPr/>
                    <a:lstStyle/>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New register file contained 8 128-bit registers.</a:t>
                      </a:r>
                    </a:p>
                  </a:txBody>
                  <a:tcPr anchor="ct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3214375093"/>
                  </a:ext>
                </a:extLst>
              </a:tr>
              <a:tr h="370840">
                <a:tc>
                  <a:txBody>
                    <a:bodyPr/>
                    <a:lstStyle/>
                    <a:p>
                      <a:pPr algn="ctr"/>
                      <a:r>
                        <a:rPr lang="en-US" sz="1600" b="0" i="0" noProof="0" dirty="0">
                          <a:solidFill>
                            <a:schemeClr val="accent1">
                              <a:lumMod val="20000"/>
                              <a:lumOff val="80000"/>
                            </a:schemeClr>
                          </a:solidFill>
                          <a:latin typeface="Roboto" panose="02000000000000000000" pitchFamily="2" charset="0"/>
                          <a:ea typeface="Roboto" panose="02000000000000000000" pitchFamily="2" charset="0"/>
                        </a:rPr>
                        <a:t>Instructions</a:t>
                      </a:r>
                    </a:p>
                  </a:txBody>
                  <a:tcPr anchor="ctr">
                    <a:solidFill>
                      <a:schemeClr val="accent1"/>
                    </a:solidFill>
                  </a:tcPr>
                </a:tc>
                <a:tc>
                  <a:txBody>
                    <a:bodyPr/>
                    <a:lstStyle/>
                    <a:p>
                      <a:pPr marL="98425" indent="-984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More than 400 different machine instructions.</a:t>
                      </a:r>
                    </a:p>
                  </a:txBody>
                  <a:tcPr anchor="ctr"/>
                </a:tc>
                <a:tc>
                  <a:txBody>
                    <a:bodyPr/>
                    <a:lstStyle/>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Implementation of Intel MMX integer </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SIMD instruction set.</a:t>
                      </a:r>
                    </a:p>
                  </a:txBody>
                  <a:tcPr anchor="ct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tc>
                  <a: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tc>
                  <a:txBody>
                    <a:bodyPr/>
                    <a:lstStyle/>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Streaming SIMD Extensions (SSE)</a:t>
                      </a:r>
                    </a:p>
                    <a:p>
                      <a:pPr marL="92075" indent="-9207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70 new instructions.</a:t>
                      </a:r>
                    </a:p>
                  </a:txBody>
                  <a:tcPr anchor="ctr"/>
                </a:tc>
                <a:tc>
                  <a:txBody>
                    <a:bodyPr/>
                    <a:lstStyle/>
                    <a:p>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p>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4179151131"/>
                  </a:ext>
                </a:extLst>
              </a:tr>
              <a:tr h="370840">
                <a:tc>
                  <a:txBody>
                    <a:bodyPr/>
                    <a:lstStyle/>
                    <a:p>
                      <a:pPr algn="ctr"/>
                      <a:r>
                        <a:rPr lang="en-US" sz="1600" b="0" i="0" noProof="0" dirty="0">
                          <a:solidFill>
                            <a:schemeClr val="accent1">
                              <a:lumMod val="20000"/>
                              <a:lumOff val="80000"/>
                            </a:schemeClr>
                          </a:solidFill>
                          <a:latin typeface="Roboto" panose="02000000000000000000" pitchFamily="2" charset="0"/>
                          <a:ea typeface="Roboto" panose="02000000000000000000" pitchFamily="2" charset="0"/>
                        </a:rPr>
                        <a:t>Architecture</a:t>
                      </a:r>
                    </a:p>
                  </a:txBody>
                  <a:tcPr anchor="ctr">
                    <a:solidFill>
                      <a:schemeClr val="accent1"/>
                    </a:solidFill>
                  </a:tcPr>
                </a:tc>
                <a:tc>
                  <a:txBody>
                    <a:bodyPr/>
                    <a:lstStyle/>
                    <a:p>
                      <a:pPr algn="ct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extLst>
                  <a:ext uri="{0D108BD9-81ED-4DB2-BD59-A6C34878D82A}">
                    <a16:rowId xmlns:a16="http://schemas.microsoft.com/office/drawing/2014/main" val="2548100271"/>
                  </a:ext>
                </a:extLst>
              </a:tr>
            </a:tbl>
          </a:graphicData>
        </a:graphic>
      </p:graphicFrame>
      <p:pic>
        <p:nvPicPr>
          <p:cNvPr id="7" name="Immagine 6">
            <a:extLst>
              <a:ext uri="{FF2B5EF4-FFF2-40B4-BE49-F238E27FC236}">
                <a16:creationId xmlns:a16="http://schemas.microsoft.com/office/drawing/2014/main" id="{997C93B8-2EC3-9C4B-86D4-22B4CE968AA2}"/>
              </a:ext>
            </a:extLst>
          </p:cNvPr>
          <p:cNvPicPr>
            <a:picLocks noChangeAspect="1"/>
          </p:cNvPicPr>
          <p:nvPr/>
        </p:nvPicPr>
        <p:blipFill>
          <a:blip r:embed="rId3"/>
          <a:stretch>
            <a:fillRect/>
          </a:stretch>
        </p:blipFill>
        <p:spPr>
          <a:xfrm>
            <a:off x="1905125" y="1483717"/>
            <a:ext cx="893164" cy="838200"/>
          </a:xfrm>
          <a:prstGeom prst="rect">
            <a:avLst/>
          </a:prstGeom>
        </p:spPr>
      </p:pic>
      <p:pic>
        <p:nvPicPr>
          <p:cNvPr id="8" name="Immagine 7">
            <a:extLst>
              <a:ext uri="{FF2B5EF4-FFF2-40B4-BE49-F238E27FC236}">
                <a16:creationId xmlns:a16="http://schemas.microsoft.com/office/drawing/2014/main" id="{28AE0D77-BA1C-BB4C-ABA8-DD9720E3E415}"/>
              </a:ext>
            </a:extLst>
          </p:cNvPr>
          <p:cNvPicPr>
            <a:picLocks noChangeAspect="1"/>
          </p:cNvPicPr>
          <p:nvPr/>
        </p:nvPicPr>
        <p:blipFill>
          <a:blip r:embed="rId4"/>
          <a:stretch>
            <a:fillRect/>
          </a:stretch>
        </p:blipFill>
        <p:spPr>
          <a:xfrm>
            <a:off x="3579906" y="1638300"/>
            <a:ext cx="1068294" cy="495300"/>
          </a:xfrm>
          <a:prstGeom prst="rect">
            <a:avLst/>
          </a:prstGeom>
        </p:spPr>
      </p:pic>
      <p:pic>
        <p:nvPicPr>
          <p:cNvPr id="9" name="Immagine 8">
            <a:extLst>
              <a:ext uri="{FF2B5EF4-FFF2-40B4-BE49-F238E27FC236}">
                <a16:creationId xmlns:a16="http://schemas.microsoft.com/office/drawing/2014/main" id="{3CAA2749-8036-4044-825D-AAA826CAAC23}"/>
              </a:ext>
            </a:extLst>
          </p:cNvPr>
          <p:cNvPicPr>
            <a:picLocks noChangeAspect="1"/>
          </p:cNvPicPr>
          <p:nvPr/>
        </p:nvPicPr>
        <p:blipFill>
          <a:blip r:embed="rId5"/>
          <a:stretch>
            <a:fillRect/>
          </a:stretch>
        </p:blipFill>
        <p:spPr>
          <a:xfrm>
            <a:off x="5497786" y="1368497"/>
            <a:ext cx="674414" cy="838200"/>
          </a:xfrm>
          <a:prstGeom prst="rect">
            <a:avLst/>
          </a:prstGeom>
        </p:spPr>
      </p:pic>
      <p:pic>
        <p:nvPicPr>
          <p:cNvPr id="10" name="Immagine 9">
            <a:extLst>
              <a:ext uri="{FF2B5EF4-FFF2-40B4-BE49-F238E27FC236}">
                <a16:creationId xmlns:a16="http://schemas.microsoft.com/office/drawing/2014/main" id="{7C136492-4819-B54C-8E91-EAACF910588D}"/>
              </a:ext>
            </a:extLst>
          </p:cNvPr>
          <p:cNvPicPr>
            <a:picLocks noChangeAspect="1"/>
          </p:cNvPicPr>
          <p:nvPr/>
        </p:nvPicPr>
        <p:blipFill>
          <a:blip r:embed="rId6"/>
          <a:stretch>
            <a:fillRect/>
          </a:stretch>
        </p:blipFill>
        <p:spPr>
          <a:xfrm>
            <a:off x="6990230" y="1434641"/>
            <a:ext cx="782170" cy="852351"/>
          </a:xfrm>
          <a:prstGeom prst="rect">
            <a:avLst/>
          </a:prstGeom>
        </p:spPr>
      </p:pic>
      <p:pic>
        <p:nvPicPr>
          <p:cNvPr id="11" name="Immagine 10">
            <a:extLst>
              <a:ext uri="{FF2B5EF4-FFF2-40B4-BE49-F238E27FC236}">
                <a16:creationId xmlns:a16="http://schemas.microsoft.com/office/drawing/2014/main" id="{621287AE-4393-564A-AB71-815935B8DBC7}"/>
              </a:ext>
            </a:extLst>
          </p:cNvPr>
          <p:cNvPicPr>
            <a:picLocks noChangeAspect="1"/>
          </p:cNvPicPr>
          <p:nvPr/>
        </p:nvPicPr>
        <p:blipFill>
          <a:blip r:embed="rId7"/>
          <a:stretch>
            <a:fillRect/>
          </a:stretch>
        </p:blipFill>
        <p:spPr>
          <a:xfrm>
            <a:off x="8526533" y="1416050"/>
            <a:ext cx="769867" cy="869950"/>
          </a:xfrm>
          <a:prstGeom prst="rect">
            <a:avLst/>
          </a:prstGeom>
        </p:spPr>
      </p:pic>
      <p:pic>
        <p:nvPicPr>
          <p:cNvPr id="12" name="Immagine 11">
            <a:extLst>
              <a:ext uri="{FF2B5EF4-FFF2-40B4-BE49-F238E27FC236}">
                <a16:creationId xmlns:a16="http://schemas.microsoft.com/office/drawing/2014/main" id="{467276E3-B5D1-3E46-9F2B-C860B9F2921B}"/>
              </a:ext>
            </a:extLst>
          </p:cNvPr>
          <p:cNvPicPr>
            <a:picLocks noChangeAspect="1"/>
          </p:cNvPicPr>
          <p:nvPr/>
        </p:nvPicPr>
        <p:blipFill>
          <a:blip r:embed="rId8"/>
          <a:stretch>
            <a:fillRect/>
          </a:stretch>
        </p:blipFill>
        <p:spPr>
          <a:xfrm>
            <a:off x="10209336" y="1351226"/>
            <a:ext cx="763464" cy="970691"/>
          </a:xfrm>
          <a:prstGeom prst="rect">
            <a:avLst/>
          </a:prstGeom>
        </p:spPr>
      </p:pic>
    </p:spTree>
    <p:extLst>
      <p:ext uri="{BB962C8B-B14F-4D97-AF65-F5344CB8AC3E}">
        <p14:creationId xmlns:p14="http://schemas.microsoft.com/office/powerpoint/2010/main" val="198650098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1523426" y="3368582"/>
            <a:ext cx="9220774" cy="184262"/>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1640418" y="2200722"/>
            <a:ext cx="643124" cy="1673187"/>
            <a:chOff x="400035" y="2200722"/>
            <a:chExt cx="643124" cy="1673187"/>
          </a:xfrm>
        </p:grpSpPr>
        <p:sp>
          <p:nvSpPr>
            <p:cNvPr id="56" name="Rectangle 55"/>
            <p:cNvSpPr/>
            <p:nvPr/>
          </p:nvSpPr>
          <p:spPr>
            <a:xfrm>
              <a:off x="400035" y="2200722"/>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3296894"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2197114" y="2195809"/>
            <a:ext cx="647295" cy="1673187"/>
            <a:chOff x="420873" y="2200722"/>
            <a:chExt cx="647295" cy="1673187"/>
          </a:xfrm>
        </p:grpSpPr>
        <p:sp>
          <p:nvSpPr>
            <p:cNvPr id="72" name="Rectangle 55">
              <a:extLst>
                <a:ext uri="{FF2B5EF4-FFF2-40B4-BE49-F238E27FC236}">
                  <a16:creationId xmlns:a16="http://schemas.microsoft.com/office/drawing/2014/main" id="{C0E1CF47-C0C6-914C-8BBE-A459F9ED4CFA}"/>
                </a:ext>
              </a:extLst>
            </p:cNvPr>
            <p:cNvSpPr/>
            <p:nvPr/>
          </p:nvSpPr>
          <p:spPr>
            <a:xfrm>
              <a:off x="425043" y="2200722"/>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5430494" y="2970497"/>
            <a:ext cx="894106" cy="1899008"/>
            <a:chOff x="1406643" y="2992820"/>
            <a:chExt cx="894106" cy="1899008"/>
          </a:xfrm>
        </p:grpSpPr>
        <p:sp>
          <p:nvSpPr>
            <p:cNvPr id="95" name="Rectangle 58">
              <a:extLst>
                <a:ext uri="{FF2B5EF4-FFF2-40B4-BE49-F238E27FC236}">
                  <a16:creationId xmlns:a16="http://schemas.microsoft.com/office/drawing/2014/main" id="{A038254F-28D6-7745-9797-339642CE85DC}"/>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4190509" y="2038290"/>
            <a:ext cx="838691" cy="1932119"/>
            <a:chOff x="356868" y="2028453"/>
            <a:chExt cx="838691" cy="1932119"/>
          </a:xfrm>
        </p:grpSpPr>
        <p:sp>
          <p:nvSpPr>
            <p:cNvPr id="90" name="Rectangle 55">
              <a:extLst>
                <a:ext uri="{FF2B5EF4-FFF2-40B4-BE49-F238E27FC236}">
                  <a16:creationId xmlns:a16="http://schemas.microsoft.com/office/drawing/2014/main" id="{37EEF782-7B89-6347-AA24-9061FC377DC2}"/>
                </a:ext>
              </a:extLst>
            </p:cNvPr>
            <p:cNvSpPr/>
            <p:nvPr/>
          </p:nvSpPr>
          <p:spPr>
            <a:xfrm>
              <a:off x="356868" y="2028453"/>
              <a:ext cx="838691" cy="400110"/>
            </a:xfrm>
            <a:prstGeom prst="rect">
              <a:avLst/>
            </a:prstGeom>
          </p:spPr>
          <p:txBody>
            <a:bodyPr wrap="none">
              <a:spAutoFit/>
            </a:bodyPr>
            <a:lstStyle/>
            <a:p>
              <a:r>
                <a:rPr lang="en-US" sz="20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367096" y="3560462"/>
              <a:ext cx="704040" cy="400110"/>
            </a:xfrm>
            <a:prstGeom prst="rect">
              <a:avLst/>
            </a:prstGeom>
            <a:noFill/>
          </p:spPr>
          <p:txBody>
            <a:bodyPr wrap="none" rtlCol="0">
              <a:spAutoFit/>
            </a:bodyPr>
            <a:lstStyle/>
            <a:p>
              <a:pPr algn="r"/>
              <a:r>
                <a:rPr lang="en-US" sz="2000" b="1" dirty="0">
                  <a:solidFill>
                    <a:schemeClr val="accent2">
                      <a:lumMod val="50000"/>
                    </a:schemeClr>
                  </a:solidFill>
                </a:rPr>
                <a:t>1994</a:t>
              </a:r>
              <a:endParaRPr lang="en-US" sz="1600" b="1" dirty="0">
                <a:solidFill>
                  <a:schemeClr val="accent2">
                    <a:lumMod val="50000"/>
                  </a:schemeClr>
                </a:solidFill>
              </a:endParaRP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8180904" y="2172898"/>
            <a:ext cx="734496" cy="1710847"/>
            <a:chOff x="400034" y="2163062"/>
            <a:chExt cx="734496" cy="1710847"/>
          </a:xfrm>
        </p:grpSpPr>
        <p:sp>
          <p:nvSpPr>
            <p:cNvPr id="134" name="Rectangle 55">
              <a:extLst>
                <a:ext uri="{FF2B5EF4-FFF2-40B4-BE49-F238E27FC236}">
                  <a16:creationId xmlns:a16="http://schemas.microsoft.com/office/drawing/2014/main" id="{4B3F2C99-F865-E245-956C-FBFC95DBC1BE}"/>
                </a:ext>
              </a:extLst>
            </p:cNvPr>
            <p:cNvSpPr/>
            <p:nvPr/>
          </p:nvSpPr>
          <p:spPr>
            <a:xfrm>
              <a:off x="400034" y="2163062"/>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sp>
        <p:nvSpPr>
          <p:cNvPr id="2" name="Segnaposto piè di pagina 1">
            <a:extLst>
              <a:ext uri="{FF2B5EF4-FFF2-40B4-BE49-F238E27FC236}">
                <a16:creationId xmlns:a16="http://schemas.microsoft.com/office/drawing/2014/main" id="{82B61540-1E22-1146-8D3D-1F4C3C6B2F48}"/>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9123351F-5C92-574F-BEB8-E8C0A4642697}"/>
              </a:ext>
            </a:extLst>
          </p:cNvPr>
          <p:cNvSpPr>
            <a:spLocks noGrp="1"/>
          </p:cNvSpPr>
          <p:nvPr>
            <p:ph type="sldNum" sz="quarter" idx="12"/>
          </p:nvPr>
        </p:nvSpPr>
        <p:spPr/>
        <p:txBody>
          <a:bodyPr/>
          <a:lstStyle/>
          <a:p>
            <a:fld id="{DEC90E6D-7B2E-4EC5-B9F8-35F4AE9AC514}" type="slidenum">
              <a:rPr lang="en-US" smtClean="0"/>
              <a:pPr/>
              <a:t>18</a:t>
            </a:fld>
            <a:endParaRPr lang="en-US" dirty="0"/>
          </a:p>
        </p:txBody>
      </p:sp>
      <p:grpSp>
        <p:nvGrpSpPr>
          <p:cNvPr id="51" name="Gruppo 50">
            <a:extLst>
              <a:ext uri="{FF2B5EF4-FFF2-40B4-BE49-F238E27FC236}">
                <a16:creationId xmlns:a16="http://schemas.microsoft.com/office/drawing/2014/main" id="{E44308FC-E5D9-544D-91D1-E69F056F22DE}"/>
              </a:ext>
            </a:extLst>
          </p:cNvPr>
          <p:cNvGrpSpPr/>
          <p:nvPr/>
        </p:nvGrpSpPr>
        <p:grpSpPr>
          <a:xfrm>
            <a:off x="993603" y="990600"/>
            <a:ext cx="5976002" cy="457200"/>
            <a:chOff x="993603" y="990600"/>
            <a:chExt cx="5976002" cy="457200"/>
          </a:xfrm>
        </p:grpSpPr>
        <p:sp>
          <p:nvSpPr>
            <p:cNvPr id="52" name="Rettangolo 51">
              <a:extLst>
                <a:ext uri="{FF2B5EF4-FFF2-40B4-BE49-F238E27FC236}">
                  <a16:creationId xmlns:a16="http://schemas.microsoft.com/office/drawing/2014/main" id="{70F4C195-9403-AF49-AAB1-B59B0B6DBAE5}"/>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53" name="Connettore 1 52">
              <a:extLst>
                <a:ext uri="{FF2B5EF4-FFF2-40B4-BE49-F238E27FC236}">
                  <a16:creationId xmlns:a16="http://schemas.microsoft.com/office/drawing/2014/main" id="{44DC888B-CE11-1B44-8E36-969CC1FB0EE4}"/>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4" name="Title 1">
            <a:extLst>
              <a:ext uri="{FF2B5EF4-FFF2-40B4-BE49-F238E27FC236}">
                <a16:creationId xmlns:a16="http://schemas.microsoft.com/office/drawing/2014/main" id="{410A9C1B-3256-8148-8C36-E1E057B1FEAC}"/>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grpSp>
        <p:nvGrpSpPr>
          <p:cNvPr id="55" name="Gruppo 54">
            <a:extLst>
              <a:ext uri="{FF2B5EF4-FFF2-40B4-BE49-F238E27FC236}">
                <a16:creationId xmlns:a16="http://schemas.microsoft.com/office/drawing/2014/main" id="{E7D5F27F-69C6-3A45-A88B-94EAF36456E3}"/>
              </a:ext>
            </a:extLst>
          </p:cNvPr>
          <p:cNvGrpSpPr/>
          <p:nvPr/>
        </p:nvGrpSpPr>
        <p:grpSpPr>
          <a:xfrm>
            <a:off x="8796053" y="2985246"/>
            <a:ext cx="1361808" cy="2046076"/>
            <a:chOff x="1190802" y="2992820"/>
            <a:chExt cx="1361808" cy="2046076"/>
          </a:xfrm>
        </p:grpSpPr>
        <p:sp>
          <p:nvSpPr>
            <p:cNvPr id="57" name="Rectangle 58">
              <a:extLst>
                <a:ext uri="{FF2B5EF4-FFF2-40B4-BE49-F238E27FC236}">
                  <a16:creationId xmlns:a16="http://schemas.microsoft.com/office/drawing/2014/main" id="{C4C165E2-39E1-2B43-9626-3B0E9C6522AD}"/>
                </a:ext>
              </a:extLst>
            </p:cNvPr>
            <p:cNvSpPr/>
            <p:nvPr/>
          </p:nvSpPr>
          <p:spPr>
            <a:xfrm>
              <a:off x="1190802" y="4331010"/>
              <a:ext cx="1361808" cy="707886"/>
            </a:xfrm>
            <a:prstGeom prst="rect">
              <a:avLst/>
            </a:prstGeom>
          </p:spPr>
          <p:txBody>
            <a:bodyPr wrap="square">
              <a:spAutoFit/>
            </a:bodyPr>
            <a:lstStyle/>
            <a:p>
              <a:pPr algn="ctr"/>
              <a:r>
                <a:rPr lang="en-US" sz="2000" b="1" dirty="0">
                  <a:solidFill>
                    <a:schemeClr val="bg2">
                      <a:lumMod val="10000"/>
                    </a:schemeClr>
                  </a:solidFill>
                </a:rPr>
                <a:t>Intel Pentium M</a:t>
              </a:r>
            </a:p>
          </p:txBody>
        </p:sp>
        <p:grpSp>
          <p:nvGrpSpPr>
            <p:cNvPr id="58" name="4 Grupo">
              <a:extLst>
                <a:ext uri="{FF2B5EF4-FFF2-40B4-BE49-F238E27FC236}">
                  <a16:creationId xmlns:a16="http://schemas.microsoft.com/office/drawing/2014/main" id="{F8EA4F8F-CFD6-8A44-A55F-B011C24F5FF2}"/>
                </a:ext>
              </a:extLst>
            </p:cNvPr>
            <p:cNvGrpSpPr/>
            <p:nvPr/>
          </p:nvGrpSpPr>
          <p:grpSpPr>
            <a:xfrm>
              <a:off x="1759689" y="3352235"/>
              <a:ext cx="190506" cy="976685"/>
              <a:chOff x="2459025" y="2570898"/>
              <a:chExt cx="135019" cy="929095"/>
            </a:xfrm>
          </p:grpSpPr>
          <p:sp>
            <p:nvSpPr>
              <p:cNvPr id="61" name="26 Elipse">
                <a:extLst>
                  <a:ext uri="{FF2B5EF4-FFF2-40B4-BE49-F238E27FC236}">
                    <a16:creationId xmlns:a16="http://schemas.microsoft.com/office/drawing/2014/main" id="{23CB43C3-0FA9-8240-B28E-3BF315E9CC58}"/>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62" name="42 Conector recto">
                <a:extLst>
                  <a:ext uri="{FF2B5EF4-FFF2-40B4-BE49-F238E27FC236}">
                    <a16:creationId xmlns:a16="http://schemas.microsoft.com/office/drawing/2014/main" id="{F5F320DB-587D-0D49-B072-E4EC457A6F23}"/>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3" name="48 Elipse">
                <a:extLst>
                  <a:ext uri="{FF2B5EF4-FFF2-40B4-BE49-F238E27FC236}">
                    <a16:creationId xmlns:a16="http://schemas.microsoft.com/office/drawing/2014/main" id="{A52D63E2-98DF-7740-ADEE-D1DA5677684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60" name="TextBox 85">
              <a:extLst>
                <a:ext uri="{FF2B5EF4-FFF2-40B4-BE49-F238E27FC236}">
                  <a16:creationId xmlns:a16="http://schemas.microsoft.com/office/drawing/2014/main" id="{19C3E84D-4CB4-BF4B-8E6E-18EAA73B7650}"/>
                </a:ext>
              </a:extLst>
            </p:cNvPr>
            <p:cNvSpPr txBox="1"/>
            <p:nvPr/>
          </p:nvSpPr>
          <p:spPr>
            <a:xfrm>
              <a:off x="1564157" y="2992820"/>
              <a:ext cx="704039" cy="400110"/>
            </a:xfrm>
            <a:prstGeom prst="rect">
              <a:avLst/>
            </a:prstGeom>
            <a:noFill/>
          </p:spPr>
          <p:txBody>
            <a:bodyPr wrap="none" rtlCol="0">
              <a:spAutoFit/>
            </a:bodyPr>
            <a:lstStyle/>
            <a:p>
              <a:r>
                <a:rPr lang="en-US" sz="2000" b="1" dirty="0">
                  <a:solidFill>
                    <a:schemeClr val="accent5">
                      <a:lumMod val="50000"/>
                    </a:schemeClr>
                  </a:solidFill>
                </a:rPr>
                <a:t>2003</a:t>
              </a:r>
              <a:endParaRPr lang="en-US" sz="1600" b="1" dirty="0">
                <a:solidFill>
                  <a:schemeClr val="accent5">
                    <a:lumMod val="50000"/>
                  </a:schemeClr>
                </a:solidFill>
              </a:endParaRPr>
            </a:p>
          </p:txBody>
        </p:sp>
      </p:grpSp>
      <p:sp>
        <p:nvSpPr>
          <p:cNvPr id="64" name="Rettangolo 63">
            <a:extLst>
              <a:ext uri="{FF2B5EF4-FFF2-40B4-BE49-F238E27FC236}">
                <a16:creationId xmlns:a16="http://schemas.microsoft.com/office/drawing/2014/main" id="{67D8B028-9D7F-0C42-A046-A1EC8E6684AE}"/>
              </a:ext>
            </a:extLst>
          </p:cNvPr>
          <p:cNvSpPr/>
          <p:nvPr/>
        </p:nvSpPr>
        <p:spPr>
          <a:xfrm>
            <a:off x="8873116" y="2961919"/>
            <a:ext cx="1397470"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5" name="Rettangolo 64">
            <a:extLst>
              <a:ext uri="{FF2B5EF4-FFF2-40B4-BE49-F238E27FC236}">
                <a16:creationId xmlns:a16="http://schemas.microsoft.com/office/drawing/2014/main" id="{64AE4917-9719-C943-A95C-C60AE88C9549}"/>
              </a:ext>
            </a:extLst>
          </p:cNvPr>
          <p:cNvSpPr/>
          <p:nvPr/>
        </p:nvSpPr>
        <p:spPr>
          <a:xfrm>
            <a:off x="4048402" y="1724946"/>
            <a:ext cx="1187668"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7992509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0F0947-DBBD-0148-BC6A-147CF0A132FF}"/>
              </a:ext>
            </a:extLst>
          </p:cNvPr>
          <p:cNvSpPr>
            <a:spLocks noGrp="1"/>
          </p:cNvSpPr>
          <p:nvPr>
            <p:ph type="title"/>
          </p:nvPr>
        </p:nvSpPr>
        <p:spPr>
          <a:xfrm>
            <a:off x="1104900" y="71175"/>
            <a:ext cx="9982200" cy="711081"/>
          </a:xfrm>
        </p:spPr>
        <p:txBody>
          <a:bodyPr/>
          <a:lstStyle/>
          <a:p>
            <a:pPr algn="ctr"/>
            <a:r>
              <a:rPr lang="it-IT" dirty="0">
                <a:solidFill>
                  <a:schemeClr val="tx2">
                    <a:lumMod val="50000"/>
                  </a:schemeClr>
                </a:solidFill>
                <a:latin typeface="Roboto Light" panose="02000000000000000000" pitchFamily="2" charset="0"/>
                <a:ea typeface="Roboto Light" panose="02000000000000000000" pitchFamily="2" charset="0"/>
              </a:rPr>
              <a:t>The Mobile processor</a:t>
            </a:r>
          </a:p>
        </p:txBody>
      </p:sp>
      <p:sp>
        <p:nvSpPr>
          <p:cNvPr id="3" name="Segnaposto piè di pagina 2">
            <a:extLst>
              <a:ext uri="{FF2B5EF4-FFF2-40B4-BE49-F238E27FC236}">
                <a16:creationId xmlns:a16="http://schemas.microsoft.com/office/drawing/2014/main" id="{7F6C1CEE-919F-7140-B015-7F7984F2D0D9}"/>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C8F3C32B-C38B-5E42-93D3-26EAD6EE0008}"/>
              </a:ext>
            </a:extLst>
          </p:cNvPr>
          <p:cNvSpPr>
            <a:spLocks noGrp="1"/>
          </p:cNvSpPr>
          <p:nvPr>
            <p:ph type="sldNum" sz="quarter" idx="12"/>
          </p:nvPr>
        </p:nvSpPr>
        <p:spPr/>
        <p:txBody>
          <a:bodyPr/>
          <a:lstStyle/>
          <a:p>
            <a:fld id="{DEC90E6D-7B2E-4EC5-B9F8-35F4AE9AC514}" type="slidenum">
              <a:rPr lang="en-US" smtClean="0"/>
              <a:pPr/>
              <a:t>19</a:t>
            </a:fld>
            <a:endParaRPr lang="en-US" dirty="0"/>
          </a:p>
        </p:txBody>
      </p:sp>
      <p:graphicFrame>
        <p:nvGraphicFramePr>
          <p:cNvPr id="5" name="Tabella 4">
            <a:extLst>
              <a:ext uri="{FF2B5EF4-FFF2-40B4-BE49-F238E27FC236}">
                <a16:creationId xmlns:a16="http://schemas.microsoft.com/office/drawing/2014/main" id="{E6052AC8-0D7E-E34E-96CA-0ACF32C7DF01}"/>
              </a:ext>
            </a:extLst>
          </p:cNvPr>
          <p:cNvGraphicFramePr>
            <a:graphicFrameLocks noGrp="1"/>
          </p:cNvGraphicFramePr>
          <p:nvPr>
            <p:extLst>
              <p:ext uri="{D42A27DB-BD31-4B8C-83A1-F6EECF244321}">
                <p14:modId xmlns:p14="http://schemas.microsoft.com/office/powerpoint/2010/main" val="4110873085"/>
              </p:ext>
            </p:extLst>
          </p:nvPr>
        </p:nvGraphicFramePr>
        <p:xfrm>
          <a:off x="998226" y="1528434"/>
          <a:ext cx="5562600" cy="4796166"/>
        </p:xfrm>
        <a:graphic>
          <a:graphicData uri="http://schemas.openxmlformats.org/drawingml/2006/table">
            <a:tbl>
              <a:tblPr firstRow="1" bandRow="1">
                <a:tableStyleId>{21E4AEA4-8DFA-4A89-87EB-49C32662AFE0}</a:tableStyleId>
              </a:tblPr>
              <a:tblGrid>
                <a:gridCol w="1447800">
                  <a:extLst>
                    <a:ext uri="{9D8B030D-6E8A-4147-A177-3AD203B41FA5}">
                      <a16:colId xmlns:a16="http://schemas.microsoft.com/office/drawing/2014/main" val="198015006"/>
                    </a:ext>
                  </a:extLst>
                </a:gridCol>
                <a:gridCol w="4114800">
                  <a:extLst>
                    <a:ext uri="{9D8B030D-6E8A-4147-A177-3AD203B41FA5}">
                      <a16:colId xmlns:a16="http://schemas.microsoft.com/office/drawing/2014/main" val="1549531483"/>
                    </a:ext>
                  </a:extLst>
                </a:gridCol>
              </a:tblGrid>
              <a:tr h="447363">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ARM7 - ARMI7DI</a:t>
                      </a:r>
                    </a:p>
                  </a:txBody>
                  <a:tcPr/>
                </a:tc>
                <a:extLst>
                  <a:ext uri="{0D108BD9-81ED-4DB2-BD59-A6C34878D82A}">
                    <a16:rowId xmlns:a16="http://schemas.microsoft.com/office/drawing/2014/main" val="2197089808"/>
                  </a:ext>
                </a:extLst>
              </a:tr>
              <a:tr h="631248">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Cache</a:t>
                      </a:r>
                    </a:p>
                  </a:txBody>
                  <a:tcPr anchor="ctr">
                    <a:solidFill>
                      <a:schemeClr val="accent2"/>
                    </a:solidFill>
                  </a:tcPr>
                </a:tc>
                <a:tc>
                  <a:txBody>
                    <a:bodyPr/>
                    <a:lstStyle/>
                    <a:p>
                      <a:pPr marL="0" indent="0" algn="l" defTabSz="1218987" rtl="0" eaLnBrk="1" latinLnBrk="0" hangingPunct="1">
                        <a:buFont typeface="Arial" panose="020B0604020202020204" pitchFamily="34" charset="0"/>
                        <a:buNone/>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New cache architecture:</a:t>
                      </a:r>
                    </a:p>
                    <a:p>
                      <a:pPr marL="409575" marR="0" indent="-22383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L1 cache involves separate instruction and data caches;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409575" marR="0" indent="-22383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L2 cache is off-chip.</a:t>
                      </a:r>
                    </a:p>
                    <a:p>
                      <a:pPr marL="184150" indent="-184150" algn="l" defTabSz="1218987" rtl="0" eaLnBrk="1" latinLnBrk="0" hangingPunct="1">
                        <a:buFont typeface="Arial" panose="020B0604020202020204" pitchFamily="34" charset="0"/>
                        <a:buChar char="•"/>
                        <a:tabLst/>
                      </a:pP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2944163469"/>
                  </a:ext>
                </a:extLst>
              </a:tr>
              <a:tr h="934645">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Registers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37 registers:</a:t>
                      </a:r>
                    </a:p>
                    <a:p>
                      <a:pPr marL="409575" marR="0" indent="-22383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31 32-bit general purposes registers;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409575" marR="0" indent="-223838"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6 32-bit status registers.</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1878470964"/>
                  </a:ext>
                </a:extLst>
              </a:tr>
              <a:tr h="894726">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Instructions</a:t>
                      </a:r>
                    </a:p>
                  </a:txBody>
                  <a:tcPr anchor="ctr">
                    <a:solidFill>
                      <a:schemeClr val="accent2"/>
                    </a:solidFill>
                  </a:tcPr>
                </a:tc>
                <a:tc>
                  <a:txBody>
                    <a:bodyPr/>
                    <a:lstStyle/>
                    <a:p>
                      <a:pPr marL="88900" marR="0" indent="-88900" algn="l" defTabSz="1218987" rtl="0" eaLnBrk="1" fontAlgn="auto" latinLnBrk="0" hangingPunct="1">
                        <a:lnSpc>
                          <a:spcPct val="100000"/>
                        </a:lnSpc>
                        <a:spcBef>
                          <a:spcPts val="0"/>
                        </a:spcBef>
                        <a:spcAft>
                          <a:spcPts val="0"/>
                        </a:spcAft>
                        <a:buClrTx/>
                        <a:buSzTx/>
                        <a:buFont typeface="Wingdings" pitchFamily="2" charset="2"/>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2 instruction sets: </a:t>
                      </a:r>
                    </a:p>
                    <a:p>
                      <a:pPr marL="185738" marR="0" indent="2143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32-bit ARM;</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85738" marR="0" indent="2143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16-bit Thumb;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88900" marR="0" indent="-88900" algn="l" defTabSz="1218987" rtl="0" eaLnBrk="1" fontAlgn="auto" latinLnBrk="0" hangingPunct="1">
                        <a:lnSpc>
                          <a:spcPct val="100000"/>
                        </a:lnSpc>
                        <a:spcBef>
                          <a:spcPts val="0"/>
                        </a:spcBef>
                        <a:spcAft>
                          <a:spcPts val="0"/>
                        </a:spcAft>
                        <a:buClrTx/>
                        <a:buSzTx/>
                        <a:buFont typeface="Wingdings" pitchFamily="2" charset="2"/>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60 MIPS @ 59.8 MHz</a:t>
                      </a:r>
                    </a:p>
                  </a:txBody>
                  <a:tcPr anchor="ctr"/>
                </a:tc>
                <a:extLst>
                  <a:ext uri="{0D108BD9-81ED-4DB2-BD59-A6C34878D82A}">
                    <a16:rowId xmlns:a16="http://schemas.microsoft.com/office/drawing/2014/main" val="544734280"/>
                  </a:ext>
                </a:extLst>
              </a:tr>
              <a:tr h="447363">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Architecture</a:t>
                      </a:r>
                    </a:p>
                  </a:txBody>
                  <a:tcPr anchor="ctr">
                    <a:solidFill>
                      <a:schemeClr val="accent2"/>
                    </a:solidFill>
                  </a:tcPr>
                </a:tc>
                <a:tc>
                  <a:txBody>
                    <a:bodyPr/>
                    <a:lstStyle/>
                    <a:p>
                      <a:pPr marL="136525" indent="-136525" algn="l" defTabSz="1218987" rtl="0" eaLnBrk="1" latinLnBrk="0" hangingPunct="1">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RISC.</a:t>
                      </a:r>
                    </a:p>
                  </a:txBody>
                  <a:tcPr anchor="ctr"/>
                </a:tc>
                <a:extLst>
                  <a:ext uri="{0D108BD9-81ED-4DB2-BD59-A6C34878D82A}">
                    <a16:rowId xmlns:a16="http://schemas.microsoft.com/office/drawing/2014/main" val="2751867313"/>
                  </a:ext>
                </a:extLst>
              </a:tr>
            </a:tbl>
          </a:graphicData>
        </a:graphic>
      </p:graphicFrame>
      <p:graphicFrame>
        <p:nvGraphicFramePr>
          <p:cNvPr id="12" name="Tabella 11">
            <a:extLst>
              <a:ext uri="{FF2B5EF4-FFF2-40B4-BE49-F238E27FC236}">
                <a16:creationId xmlns:a16="http://schemas.microsoft.com/office/drawing/2014/main" id="{896C2886-87D1-5444-9F92-D755877884C8}"/>
              </a:ext>
            </a:extLst>
          </p:cNvPr>
          <p:cNvGraphicFramePr>
            <a:graphicFrameLocks noGrp="1"/>
          </p:cNvGraphicFramePr>
          <p:nvPr>
            <p:extLst>
              <p:ext uri="{D42A27DB-BD31-4B8C-83A1-F6EECF244321}">
                <p14:modId xmlns:p14="http://schemas.microsoft.com/office/powerpoint/2010/main" val="1694822033"/>
              </p:ext>
            </p:extLst>
          </p:nvPr>
        </p:nvGraphicFramePr>
        <p:xfrm>
          <a:off x="6705600" y="865065"/>
          <a:ext cx="4572000" cy="325022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val="2810240252"/>
                    </a:ext>
                  </a:extLst>
                </a:gridCol>
                <a:gridCol w="3132000">
                  <a:extLst>
                    <a:ext uri="{9D8B030D-6E8A-4147-A177-3AD203B41FA5}">
                      <a16:colId xmlns:a16="http://schemas.microsoft.com/office/drawing/2014/main" val="2863372924"/>
                    </a:ext>
                  </a:extLst>
                </a:gridCol>
              </a:tblGrid>
              <a:tr h="690562">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Intel Pentium M - IA-32 Intel mobile processors</a:t>
                      </a:r>
                    </a:p>
                  </a:txBody>
                  <a:tcPr/>
                </a:tc>
                <a:extLst>
                  <a:ext uri="{0D108BD9-81ED-4DB2-BD59-A6C34878D82A}">
                    <a16:rowId xmlns:a16="http://schemas.microsoft.com/office/drawing/2014/main" val="1027311561"/>
                  </a:ext>
                </a:extLst>
              </a:tr>
              <a:tr h="781104">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Cache</a:t>
                      </a:r>
                    </a:p>
                  </a:txBody>
                  <a:tcPr anchor="ctr">
                    <a:solidFill>
                      <a:schemeClr val="accent1"/>
                    </a:solidFill>
                  </a:tcPr>
                </a:tc>
                <a:tc>
                  <a:txBody>
                    <a:bodyPr/>
                    <a:lstStyle/>
                    <a:p>
                      <a:pPr marL="223838" marR="0" lvl="0" indent="-1746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L1: 32 KB;</a:t>
                      </a:r>
                      <a:b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223838" marR="0" lvl="0" indent="-1746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L2: 1MB.</a:t>
                      </a:r>
                    </a:p>
                  </a:txBody>
                  <a:tcPr anchor="ctr"/>
                </a:tc>
                <a:extLst>
                  <a:ext uri="{0D108BD9-81ED-4DB2-BD59-A6C34878D82A}">
                    <a16:rowId xmlns:a16="http://schemas.microsoft.com/office/drawing/2014/main" val="2079792526"/>
                  </a:ext>
                </a:extLst>
              </a:tr>
              <a:tr h="438096">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Registers</a:t>
                      </a:r>
                    </a:p>
                  </a:txBody>
                  <a:tcPr anchor="ctr">
                    <a:solidFill>
                      <a:schemeClr val="accent1"/>
                    </a:solidFill>
                  </a:tcPr>
                </a:tc>
                <a:tc>
                  <a:txBody>
                    <a:bodyPr/>
                    <a:lstStyle/>
                    <a:p>
                      <a:pPr marL="136525"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extLst>
                  <a:ext uri="{0D108BD9-81ED-4DB2-BD59-A6C34878D82A}">
                    <a16:rowId xmlns:a16="http://schemas.microsoft.com/office/drawing/2014/main" val="3228796052"/>
                  </a:ext>
                </a:extLst>
              </a:tr>
              <a:tr h="474334">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Instructions</a:t>
                      </a:r>
                    </a:p>
                  </a:txBody>
                  <a:tcPr anchor="ctr">
                    <a:solidFill>
                      <a:schemeClr val="accent1"/>
                    </a:solidFill>
                  </a:tcPr>
                </a:tc>
                <a:tc>
                  <a:txBody>
                    <a:bodyPr/>
                    <a:lstStyle/>
                    <a:p>
                      <a:pPr marL="223838" indent="-174625" algn="l" defTabSz="1218987" rtl="0" eaLnBrk="1" latinLnBrk="0" hangingPunct="1">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SSE instructions;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223838" indent="-174625" algn="l" defTabSz="1218987" rtl="0" eaLnBrk="1" latinLnBrk="0" hangingPunct="1">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Support to SSE2 instructions.</a:t>
                      </a:r>
                    </a:p>
                  </a:txBody>
                  <a:tcPr anchor="ctr"/>
                </a:tc>
                <a:extLst>
                  <a:ext uri="{0D108BD9-81ED-4DB2-BD59-A6C34878D82A}">
                    <a16:rowId xmlns:a16="http://schemas.microsoft.com/office/drawing/2014/main" val="747993913"/>
                  </a:ext>
                </a:extLst>
              </a:tr>
              <a:tr h="608938">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Architecture</a:t>
                      </a:r>
                    </a:p>
                  </a:txBody>
                  <a:tcPr anchor="ctr">
                    <a:solidFill>
                      <a:schemeClr val="accent1"/>
                    </a:solidFill>
                  </a:tcPr>
                </a:tc>
                <a:tc>
                  <a:txBody>
                    <a:bodyPr/>
                    <a:lstStyle/>
                    <a:p>
                      <a:pPr marL="49213" indent="174625" algn="l" defTabSz="1218987" rtl="0" eaLnBrk="1" latinLnBrk="0" hangingPunct="1">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extLst>
                  <a:ext uri="{0D108BD9-81ED-4DB2-BD59-A6C34878D82A}">
                    <a16:rowId xmlns:a16="http://schemas.microsoft.com/office/drawing/2014/main" val="4022031401"/>
                  </a:ext>
                </a:extLst>
              </a:tr>
            </a:tbl>
          </a:graphicData>
        </a:graphic>
      </p:graphicFrame>
      <p:sp>
        <p:nvSpPr>
          <p:cNvPr id="13" name="Rettangolo 12">
            <a:extLst>
              <a:ext uri="{FF2B5EF4-FFF2-40B4-BE49-F238E27FC236}">
                <a16:creationId xmlns:a16="http://schemas.microsoft.com/office/drawing/2014/main" id="{A30191C3-FCCC-0847-9B94-3B4FB3EE8C1C}"/>
              </a:ext>
            </a:extLst>
          </p:cNvPr>
          <p:cNvSpPr/>
          <p:nvPr/>
        </p:nvSpPr>
        <p:spPr>
          <a:xfrm>
            <a:off x="4648200" y="4694075"/>
            <a:ext cx="3200400" cy="1463137"/>
          </a:xfrm>
          <a:prstGeom prst="rect">
            <a:avLst/>
          </a:prstGeom>
          <a:solidFill>
            <a:schemeClr val="accent2">
              <a:lumMod val="20000"/>
              <a:lumOff val="80000"/>
            </a:schemeClr>
          </a:solid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lumMod val="85000"/>
                    <a:lumOff val="15000"/>
                  </a:schemeClr>
                </a:solidFill>
                <a:latin typeface="Roboto Light" panose="02000000000000000000" pitchFamily="2" charset="0"/>
                <a:ea typeface="Roboto Light" panose="02000000000000000000" pitchFamily="2" charset="0"/>
              </a:rPr>
              <a:t>ARM7TDMI was the first ARM-powered GSM phone. It was designed</a:t>
            </a:r>
          </a:p>
          <a:p>
            <a:r>
              <a:rPr lang="en-US" sz="1400" dirty="0">
                <a:solidFill>
                  <a:schemeClr val="tx1">
                    <a:lumMod val="85000"/>
                    <a:lumOff val="15000"/>
                  </a:schemeClr>
                </a:solidFill>
                <a:latin typeface="Roboto Light" panose="02000000000000000000" pitchFamily="2" charset="0"/>
                <a:ea typeface="Roboto Light" panose="02000000000000000000" pitchFamily="2" charset="0"/>
              </a:rPr>
              <a:t>for the Nokia 6110. This led to the popular series of Nokia phones using the processor, including the 3210 and 3310.</a:t>
            </a:r>
          </a:p>
        </p:txBody>
      </p:sp>
      <p:pic>
        <p:nvPicPr>
          <p:cNvPr id="14" name="Immagine 13" descr="Immagine che contiene elettronico, remoto, interni, controllo&#10;&#10;Descrizione generata automaticamente">
            <a:extLst>
              <a:ext uri="{FF2B5EF4-FFF2-40B4-BE49-F238E27FC236}">
                <a16:creationId xmlns:a16="http://schemas.microsoft.com/office/drawing/2014/main" id="{8B9CB02F-B1ED-1345-B45B-3D2E4A49A418}"/>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359634">
            <a:off x="6546875" y="5731608"/>
            <a:ext cx="736302" cy="736302"/>
          </a:xfrm>
          <a:prstGeom prst="rect">
            <a:avLst/>
          </a:prstGeom>
          <a:effectLst>
            <a:outerShdw blurRad="50800" dist="50800" dir="5400000" algn="ctr" rotWithShape="0">
              <a:schemeClr val="bg1"/>
            </a:outerShdw>
          </a:effectLst>
        </p:spPr>
      </p:pic>
    </p:spTree>
    <p:extLst>
      <p:ext uri="{BB962C8B-B14F-4D97-AF65-F5344CB8AC3E}">
        <p14:creationId xmlns:p14="http://schemas.microsoft.com/office/powerpoint/2010/main" val="116744668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387164BF-D67A-46C0-81D2-5BAF67C00C80}" type="slidenum">
              <a:rPr lang="en-US" smtClean="0"/>
              <a:pPr/>
              <a:t>2</a:t>
            </a:fld>
            <a:endParaRPr lang="en-US" dirty="0"/>
          </a:p>
        </p:txBody>
      </p:sp>
      <p:sp>
        <p:nvSpPr>
          <p:cNvPr id="29" name="テキスト プレースホルダー 28"/>
          <p:cNvSpPr>
            <a:spLocks noGrp="1"/>
          </p:cNvSpPr>
          <p:nvPr>
            <p:ph type="body" sz="quarter" idx="26"/>
          </p:nvPr>
        </p:nvSpPr>
        <p:spPr>
          <a:xfrm>
            <a:off x="5654745" y="1314718"/>
            <a:ext cx="4855402" cy="565983"/>
          </a:xfrm>
        </p:spPr>
        <p:txBody>
          <a:bodyPr/>
          <a:lstStyle/>
          <a:p>
            <a:pPr marL="233363" indent="-233363"/>
            <a:r>
              <a:rPr lang="en-US" dirty="0">
                <a:solidFill>
                  <a:schemeClr val="tx2"/>
                </a:solidFill>
              </a:rPr>
              <a:t>Processors infancy – from Intel to ARM</a:t>
            </a:r>
          </a:p>
        </p:txBody>
      </p:sp>
      <p:sp>
        <p:nvSpPr>
          <p:cNvPr id="31" name="テキスト プレースホルダー 30"/>
          <p:cNvSpPr>
            <a:spLocks noGrp="1"/>
          </p:cNvSpPr>
          <p:nvPr>
            <p:ph type="body" sz="quarter" idx="29"/>
          </p:nvPr>
        </p:nvSpPr>
        <p:spPr>
          <a:xfrm>
            <a:off x="5410200" y="2802424"/>
            <a:ext cx="4680926" cy="565983"/>
          </a:xfrm>
        </p:spPr>
        <p:txBody>
          <a:bodyPr/>
          <a:lstStyle/>
          <a:p>
            <a:pPr marL="274638" indent="-274638"/>
            <a:r>
              <a:rPr kumimoji="1" lang="en-US" altLang="ja-JP" dirty="0">
                <a:solidFill>
                  <a:schemeClr val="bg1">
                    <a:lumMod val="50000"/>
                  </a:schemeClr>
                </a:solidFill>
              </a:rPr>
              <a:t>ARM Processor</a:t>
            </a:r>
          </a:p>
        </p:txBody>
      </p:sp>
      <p:sp>
        <p:nvSpPr>
          <p:cNvPr id="32" name="テキスト プレースホルダー 31"/>
          <p:cNvSpPr>
            <a:spLocks noGrp="1"/>
          </p:cNvSpPr>
          <p:nvPr>
            <p:ph type="body" sz="quarter" idx="30"/>
          </p:nvPr>
        </p:nvSpPr>
        <p:spPr>
          <a:xfrm>
            <a:off x="5752339" y="3315232"/>
            <a:ext cx="5386716" cy="982330"/>
          </a:xfrm>
        </p:spPr>
        <p:txBody>
          <a:bodyPr/>
          <a:lstStyle/>
          <a:p>
            <a:pPr marL="179388" indent="-179388"/>
            <a:r>
              <a:rPr lang="it-IT" dirty="0">
                <a:solidFill>
                  <a:schemeClr val="bg1">
                    <a:lumMod val="50000"/>
                  </a:schemeClr>
                </a:solidFill>
                <a:latin typeface="Roboto Light" panose="02000000000000000000" pitchFamily="2" charset="0"/>
                <a:ea typeface="Roboto Light" panose="02000000000000000000" pitchFamily="2" charset="0"/>
              </a:rPr>
              <a:t>ARM Processor Architecture;</a:t>
            </a:r>
          </a:p>
          <a:p>
            <a:pPr marL="179388" indent="-179388"/>
            <a:r>
              <a:rPr lang="en-US" dirty="0">
                <a:solidFill>
                  <a:schemeClr val="bg1">
                    <a:lumMod val="50000"/>
                  </a:schemeClr>
                </a:solidFill>
                <a:latin typeface="Roboto Light" panose="02000000000000000000" pitchFamily="2" charset="0"/>
                <a:ea typeface="Roboto Light" panose="02000000000000000000" pitchFamily="2" charset="0"/>
              </a:rPr>
              <a:t>The birth of</a:t>
            </a:r>
            <a:r>
              <a:rPr lang="en-US" dirty="0">
                <a:solidFill>
                  <a:schemeClr val="bg1">
                    <a:lumMod val="50000"/>
                  </a:schemeClr>
                </a:solidFill>
              </a:rPr>
              <a:t> </a:t>
            </a:r>
            <a:r>
              <a:rPr lang="en-US" dirty="0">
                <a:solidFill>
                  <a:schemeClr val="bg1">
                    <a:lumMod val="50000"/>
                  </a:schemeClr>
                </a:solidFill>
                <a:latin typeface="Roboto Light" panose="02000000000000000000" pitchFamily="2" charset="0"/>
                <a:ea typeface="Roboto Light" panose="02000000000000000000" pitchFamily="2" charset="0"/>
              </a:rPr>
              <a:t>ARM processor;</a:t>
            </a:r>
            <a:endParaRPr lang="it-IT" dirty="0">
              <a:solidFill>
                <a:schemeClr val="bg1">
                  <a:lumMod val="50000"/>
                </a:schemeClr>
              </a:solidFill>
              <a:latin typeface="Roboto Light" panose="02000000000000000000" pitchFamily="2" charset="0"/>
              <a:ea typeface="Roboto Light" panose="02000000000000000000" pitchFamily="2" charset="0"/>
            </a:endParaRPr>
          </a:p>
          <a:p>
            <a:pPr marL="184150" indent="-184150"/>
            <a:r>
              <a:rPr lang="en-US" dirty="0">
                <a:solidFill>
                  <a:schemeClr val="bg1">
                    <a:lumMod val="50000"/>
                  </a:schemeClr>
                </a:solidFill>
                <a:latin typeface="Roboto Light" panose="02000000000000000000" pitchFamily="2" charset="0"/>
                <a:ea typeface="Roboto Light" panose="02000000000000000000" pitchFamily="2" charset="0"/>
              </a:rPr>
              <a:t>From Acorn RISC Machines to Advanced RISC Machines.</a:t>
            </a:r>
            <a:endParaRPr kumimoji="1" lang="ja-JP" altLang="en-US" dirty="0">
              <a:solidFill>
                <a:schemeClr val="bg1">
                  <a:lumMod val="50000"/>
                </a:schemeClr>
              </a:solidFill>
            </a:endParaRPr>
          </a:p>
        </p:txBody>
      </p:sp>
      <p:sp>
        <p:nvSpPr>
          <p:cNvPr id="33" name="テキスト プレースホルダー 32"/>
          <p:cNvSpPr>
            <a:spLocks noGrp="1"/>
          </p:cNvSpPr>
          <p:nvPr>
            <p:ph type="body" sz="quarter" idx="31"/>
          </p:nvPr>
        </p:nvSpPr>
        <p:spPr>
          <a:xfrm>
            <a:off x="4434491" y="4342234"/>
            <a:ext cx="5386716" cy="565983"/>
          </a:xfrm>
        </p:spPr>
        <p:txBody>
          <a:bodyPr/>
          <a:lstStyle/>
          <a:p>
            <a:pPr marL="274638" indent="-274638"/>
            <a:r>
              <a:rPr kumimoji="1" lang="en-US" altLang="ja-JP" dirty="0">
                <a:solidFill>
                  <a:schemeClr val="bg1">
                    <a:lumMod val="50000"/>
                  </a:schemeClr>
                </a:solidFill>
              </a:rPr>
              <a:t>ARM &amp; INTEL historical evolution</a:t>
            </a:r>
          </a:p>
        </p:txBody>
      </p:sp>
      <p:sp>
        <p:nvSpPr>
          <p:cNvPr id="34" name="テキスト プレースホルダー 33"/>
          <p:cNvSpPr>
            <a:spLocks noGrp="1"/>
          </p:cNvSpPr>
          <p:nvPr>
            <p:ph type="body" sz="quarter" idx="32"/>
          </p:nvPr>
        </p:nvSpPr>
        <p:spPr>
          <a:xfrm>
            <a:off x="4787386" y="4826947"/>
            <a:ext cx="4680926" cy="994504"/>
          </a:xfrm>
        </p:spPr>
        <p:txBody>
          <a:bodyPr/>
          <a:lstStyle/>
          <a:p>
            <a:pPr marL="179388" indent="-179388"/>
            <a:r>
              <a:rPr lang="en-US" altLang="ja-JP" dirty="0">
                <a:solidFill>
                  <a:schemeClr val="bg1">
                    <a:lumMod val="50000"/>
                  </a:schemeClr>
                </a:solidFill>
                <a:latin typeface="Roboto Light" panose="02000000000000000000" pitchFamily="2" charset="0"/>
                <a:ea typeface="Roboto Light" panose="02000000000000000000" pitchFamily="2" charset="0"/>
              </a:rPr>
              <a:t>Comparison between ARM and INTEL based on the innovations introduced in the fields of </a:t>
            </a:r>
            <a:r>
              <a:rPr lang="en-US" altLang="ja-JP" b="1" dirty="0">
                <a:solidFill>
                  <a:schemeClr val="bg1">
                    <a:lumMod val="50000"/>
                  </a:schemeClr>
                </a:solidFill>
                <a:latin typeface="Roboto Light" panose="02000000000000000000" pitchFamily="2" charset="0"/>
                <a:ea typeface="Roboto Light" panose="02000000000000000000" pitchFamily="2" charset="0"/>
              </a:rPr>
              <a:t>Cache</a:t>
            </a:r>
            <a:r>
              <a:rPr lang="en-US" altLang="ja-JP" dirty="0">
                <a:solidFill>
                  <a:schemeClr val="bg1">
                    <a:lumMod val="50000"/>
                  </a:schemeClr>
                </a:solidFill>
                <a:latin typeface="Roboto Light" panose="02000000000000000000" pitchFamily="2" charset="0"/>
                <a:ea typeface="Roboto Light" panose="02000000000000000000" pitchFamily="2" charset="0"/>
              </a:rPr>
              <a:t>,  </a:t>
            </a:r>
            <a:r>
              <a:rPr lang="en-US" altLang="ja-JP" b="1" dirty="0">
                <a:solidFill>
                  <a:schemeClr val="bg1">
                    <a:lumMod val="50000"/>
                  </a:schemeClr>
                </a:solidFill>
                <a:latin typeface="Roboto Light" panose="02000000000000000000" pitchFamily="2" charset="0"/>
                <a:ea typeface="Roboto Light" panose="02000000000000000000" pitchFamily="2" charset="0"/>
              </a:rPr>
              <a:t>Registers, Instructions </a:t>
            </a:r>
            <a:r>
              <a:rPr lang="en-US" altLang="ja-JP" dirty="0">
                <a:solidFill>
                  <a:schemeClr val="bg1">
                    <a:lumMod val="50000"/>
                  </a:schemeClr>
                </a:solidFill>
                <a:latin typeface="Roboto Light" panose="02000000000000000000" pitchFamily="2" charset="0"/>
                <a:ea typeface="Roboto Light" panose="02000000000000000000" pitchFamily="2" charset="0"/>
              </a:rPr>
              <a:t>and</a:t>
            </a:r>
            <a:r>
              <a:rPr lang="en-US" altLang="ja-JP" b="1" dirty="0">
                <a:solidFill>
                  <a:schemeClr val="bg1">
                    <a:lumMod val="50000"/>
                  </a:schemeClr>
                </a:solidFill>
                <a:latin typeface="Roboto Light" panose="02000000000000000000" pitchFamily="2" charset="0"/>
                <a:ea typeface="Roboto Light" panose="02000000000000000000" pitchFamily="2" charset="0"/>
              </a:rPr>
              <a:t> Architecture.</a:t>
            </a:r>
          </a:p>
          <a:p>
            <a:pPr marL="712695" lvl="1" indent="-179388"/>
            <a:endParaRPr lang="en-US" altLang="ja-JP" dirty="0">
              <a:solidFill>
                <a:schemeClr val="tx2">
                  <a:lumMod val="50000"/>
                </a:schemeClr>
              </a:solidFill>
              <a:latin typeface="Roboto Light" panose="02000000000000000000" pitchFamily="2" charset="0"/>
              <a:ea typeface="Roboto Light" panose="02000000000000000000" pitchFamily="2" charset="0"/>
            </a:endParaRPr>
          </a:p>
        </p:txBody>
      </p:sp>
      <p:pic>
        <p:nvPicPr>
          <p:cNvPr id="5" name="図プレースホルダー 4" descr="Portatile"/>
          <p:cNvPicPr>
            <a:picLocks noGrp="1" noChangeAspect="1"/>
          </p:cNvPicPr>
          <p:nvPr>
            <p:ph type="pic" sz="quarter" idx="16"/>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953000" y="1418057"/>
            <a:ext cx="410743" cy="410743"/>
          </a:xfrm>
        </p:spPr>
      </p:pic>
      <p:sp>
        <p:nvSpPr>
          <p:cNvPr id="24" name="Titolo 1">
            <a:extLst>
              <a:ext uri="{FF2B5EF4-FFF2-40B4-BE49-F238E27FC236}">
                <a16:creationId xmlns:a16="http://schemas.microsoft.com/office/drawing/2014/main" id="{CD8F2D81-0AEF-FF40-B9FC-76282B78BF25}"/>
              </a:ext>
            </a:extLst>
          </p:cNvPr>
          <p:cNvSpPr txBox="1">
            <a:spLocks/>
          </p:cNvSpPr>
          <p:nvPr/>
        </p:nvSpPr>
        <p:spPr>
          <a:xfrm>
            <a:off x="1143000" y="76200"/>
            <a:ext cx="9982200" cy="711081"/>
          </a:xfrm>
          <a:prstGeom prst="rect">
            <a:avLst/>
          </a:prstGeom>
        </p:spPr>
        <p:txBody>
          <a:bodyPr vert="horz" lIns="121899" tIns="60949" rIns="121899" bIns="60949" rtlCol="0" anchor="ctr">
            <a:normAutofit/>
          </a:bodyPr>
          <a:lstStyle>
            <a:lvl1pPr algn="l" defTabSz="1218987" rtl="0" eaLnBrk="1" latinLnBrk="0" hangingPunct="1">
              <a:spcBef>
                <a:spcPct val="0"/>
              </a:spcBef>
              <a:buNone/>
              <a:defRPr sz="3600" kern="1200">
                <a:solidFill>
                  <a:schemeClr val="tx1"/>
                </a:solidFill>
                <a:latin typeface="+mj-lt"/>
                <a:ea typeface="+mj-ea"/>
                <a:cs typeface="+mj-cs"/>
              </a:defRPr>
            </a:lvl1pPr>
          </a:lstStyle>
          <a:p>
            <a:pPr algn="ctr"/>
            <a:r>
              <a:rPr lang="en-US" dirty="0">
                <a:solidFill>
                  <a:schemeClr val="tx2">
                    <a:lumMod val="50000"/>
                  </a:schemeClr>
                </a:solidFill>
                <a:latin typeface="Roboto Light" panose="02000000000000000000" pitchFamily="2" charset="0"/>
                <a:ea typeface="Roboto Light" panose="02000000000000000000" pitchFamily="2" charset="0"/>
              </a:rPr>
              <a:t>Outline</a:t>
            </a:r>
          </a:p>
        </p:txBody>
      </p:sp>
      <p:pic>
        <p:nvPicPr>
          <p:cNvPr id="26" name="図プレースホルダー 4" descr="Ricerca">
            <a:extLst>
              <a:ext uri="{FF2B5EF4-FFF2-40B4-BE49-F238E27FC236}">
                <a16:creationId xmlns:a16="http://schemas.microsoft.com/office/drawing/2014/main" id="{58966AC5-EE53-4D4C-B93D-98A1206AAA9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48013" y="4494151"/>
            <a:ext cx="410743" cy="410743"/>
          </a:xfrm>
          <a:prstGeom prst="rect">
            <a:avLst/>
          </a:prstGeom>
        </p:spPr>
      </p:pic>
      <p:pic>
        <p:nvPicPr>
          <p:cNvPr id="27" name="図プレースホルダー 4" descr="Processore">
            <a:extLst>
              <a:ext uri="{FF2B5EF4-FFF2-40B4-BE49-F238E27FC236}">
                <a16:creationId xmlns:a16="http://schemas.microsoft.com/office/drawing/2014/main" id="{21CE7F26-84DE-F94C-A780-D43FF503CA6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648200" y="2943624"/>
            <a:ext cx="485376" cy="485376"/>
          </a:xfrm>
          <a:prstGeom prst="rect">
            <a:avLst/>
          </a:prstGeom>
        </p:spPr>
      </p:pic>
      <p:sp>
        <p:nvSpPr>
          <p:cNvPr id="14" name="フッター プレースホルダー 2">
            <a:extLst>
              <a:ext uri="{FF2B5EF4-FFF2-40B4-BE49-F238E27FC236}">
                <a16:creationId xmlns:a16="http://schemas.microsoft.com/office/drawing/2014/main" id="{2D83D5A0-C80C-A74F-8CB2-D717445E7B1C}"/>
              </a:ext>
            </a:extLst>
          </p:cNvPr>
          <p:cNvSpPr txBox="1">
            <a:spLocks/>
          </p:cNvSpPr>
          <p:nvPr/>
        </p:nvSpPr>
        <p:spPr>
          <a:xfrm>
            <a:off x="385293" y="6397988"/>
            <a:ext cx="3320473" cy="365125"/>
          </a:xfrm>
          <a:prstGeom prst="rect">
            <a:avLst/>
          </a:prstGeom>
        </p:spPr>
        <p:txBody>
          <a:bodyPr vert="horz" lIns="121899" tIns="60949" rIns="121899" bIns="60949" rtlCol="0" anchor="ctr"/>
          <a:lstStyle>
            <a:defPPr>
              <a:defRPr lang="en-US"/>
            </a:defPPr>
            <a:lvl1pPr marL="0" algn="ct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400" dirty="0">
                <a:latin typeface="Roboto Light" panose="02000000000000000000" pitchFamily="2" charset="0"/>
                <a:ea typeface="Roboto Light" panose="02000000000000000000" pitchFamily="2" charset="0"/>
              </a:rPr>
              <a:t>Processors Historical Evolution</a:t>
            </a:r>
          </a:p>
        </p:txBody>
      </p:sp>
    </p:spTree>
    <p:extLst>
      <p:ext uri="{BB962C8B-B14F-4D97-AF65-F5344CB8AC3E}">
        <p14:creationId xmlns:p14="http://schemas.microsoft.com/office/powerpoint/2010/main" val="320219915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1047923" y="3379385"/>
            <a:ext cx="10096153" cy="96121"/>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1219200" y="2200722"/>
            <a:ext cx="643124" cy="1673187"/>
            <a:chOff x="400035" y="2200722"/>
            <a:chExt cx="643124" cy="1673187"/>
          </a:xfrm>
        </p:grpSpPr>
        <p:sp>
          <p:nvSpPr>
            <p:cNvPr id="56" name="Rectangle 55"/>
            <p:cNvSpPr/>
            <p:nvPr/>
          </p:nvSpPr>
          <p:spPr>
            <a:xfrm>
              <a:off x="400035" y="2200722"/>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2687294"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1889351" y="2195866"/>
            <a:ext cx="643125" cy="1673130"/>
            <a:chOff x="391297" y="2200779"/>
            <a:chExt cx="643125" cy="1673130"/>
          </a:xfrm>
        </p:grpSpPr>
        <p:sp>
          <p:nvSpPr>
            <p:cNvPr id="72" name="Rectangle 55">
              <a:extLst>
                <a:ext uri="{FF2B5EF4-FFF2-40B4-BE49-F238E27FC236}">
                  <a16:creationId xmlns:a16="http://schemas.microsoft.com/office/drawing/2014/main" id="{C0E1CF47-C0C6-914C-8BBE-A459F9ED4CFA}"/>
                </a:ext>
              </a:extLst>
            </p:cNvPr>
            <p:cNvSpPr/>
            <p:nvPr/>
          </p:nvSpPr>
          <p:spPr>
            <a:xfrm>
              <a:off x="391297" y="2200779"/>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4516094" y="2970497"/>
            <a:ext cx="894106" cy="1899008"/>
            <a:chOff x="1406643" y="2992820"/>
            <a:chExt cx="894106" cy="1899008"/>
          </a:xfrm>
        </p:grpSpPr>
        <p:sp>
          <p:nvSpPr>
            <p:cNvPr id="95" name="Rectangle 58">
              <a:extLst>
                <a:ext uri="{FF2B5EF4-FFF2-40B4-BE49-F238E27FC236}">
                  <a16:creationId xmlns:a16="http://schemas.microsoft.com/office/drawing/2014/main" id="{A038254F-28D6-7745-9797-339642CE85DC}"/>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3624075" y="2198474"/>
            <a:ext cx="643125" cy="1685272"/>
            <a:chOff x="400034" y="2188637"/>
            <a:chExt cx="643125" cy="1685272"/>
          </a:xfrm>
        </p:grpSpPr>
        <p:sp>
          <p:nvSpPr>
            <p:cNvPr id="90" name="Rectangle 55">
              <a:extLst>
                <a:ext uri="{FF2B5EF4-FFF2-40B4-BE49-F238E27FC236}">
                  <a16:creationId xmlns:a16="http://schemas.microsoft.com/office/drawing/2014/main" id="{37EEF782-7B89-6347-AA24-9061FC377DC2}"/>
                </a:ext>
              </a:extLst>
            </p:cNvPr>
            <p:cNvSpPr/>
            <p:nvPr/>
          </p:nvSpPr>
          <p:spPr>
            <a:xfrm>
              <a:off x="400034" y="2188637"/>
              <a:ext cx="643125" cy="307777"/>
            </a:xfrm>
            <a:prstGeom prst="rect">
              <a:avLst/>
            </a:prstGeom>
          </p:spPr>
          <p:txBody>
            <a:bodyPr wrap="none">
              <a:spAutoFit/>
            </a:bodyPr>
            <a:lstStyle/>
            <a:p>
              <a:r>
                <a:rPr lang="en-US" sz="14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1994</a:t>
              </a:r>
            </a:p>
          </p:txBody>
        </p:sp>
      </p:grpSp>
      <p:grpSp>
        <p:nvGrpSpPr>
          <p:cNvPr id="105" name="Gruppo 104">
            <a:extLst>
              <a:ext uri="{FF2B5EF4-FFF2-40B4-BE49-F238E27FC236}">
                <a16:creationId xmlns:a16="http://schemas.microsoft.com/office/drawing/2014/main" id="{982A5235-2071-6048-8CCC-F723AB823587}"/>
              </a:ext>
            </a:extLst>
          </p:cNvPr>
          <p:cNvGrpSpPr/>
          <p:nvPr/>
        </p:nvGrpSpPr>
        <p:grpSpPr>
          <a:xfrm>
            <a:off x="5943109" y="2143575"/>
            <a:ext cx="838691" cy="1811519"/>
            <a:chOff x="296298" y="2138654"/>
            <a:chExt cx="838691" cy="1811519"/>
          </a:xfrm>
        </p:grpSpPr>
        <p:sp>
          <p:nvSpPr>
            <p:cNvPr id="106" name="Rectangle 55">
              <a:extLst>
                <a:ext uri="{FF2B5EF4-FFF2-40B4-BE49-F238E27FC236}">
                  <a16:creationId xmlns:a16="http://schemas.microsoft.com/office/drawing/2014/main" id="{3529DE6E-8407-9345-9971-7792D678BA13}"/>
                </a:ext>
              </a:extLst>
            </p:cNvPr>
            <p:cNvSpPr/>
            <p:nvPr/>
          </p:nvSpPr>
          <p:spPr>
            <a:xfrm>
              <a:off x="296298" y="2138654"/>
              <a:ext cx="838691" cy="400110"/>
            </a:xfrm>
            <a:prstGeom prst="rect">
              <a:avLst/>
            </a:prstGeom>
          </p:spPr>
          <p:txBody>
            <a:bodyPr wrap="none">
              <a:spAutoFit/>
            </a:bodyPr>
            <a:lstStyle/>
            <a:p>
              <a:r>
                <a:rPr lang="en-US" sz="2000" b="1" dirty="0">
                  <a:solidFill>
                    <a:schemeClr val="bg2">
                      <a:lumMod val="10000"/>
                    </a:schemeClr>
                  </a:solidFill>
                </a:rPr>
                <a:t>ARM9</a:t>
              </a:r>
              <a:endParaRPr lang="en-US" sz="1400" b="1" dirty="0">
                <a:solidFill>
                  <a:schemeClr val="bg2">
                    <a:lumMod val="10000"/>
                  </a:schemeClr>
                </a:solidFill>
              </a:endParaRPr>
            </a:p>
          </p:txBody>
        </p:sp>
        <p:grpSp>
          <p:nvGrpSpPr>
            <p:cNvPr id="107" name="2 Grupo">
              <a:extLst>
                <a:ext uri="{FF2B5EF4-FFF2-40B4-BE49-F238E27FC236}">
                  <a16:creationId xmlns:a16="http://schemas.microsoft.com/office/drawing/2014/main" id="{29606B8B-58F2-4248-A56F-F257BCFDD95D}"/>
                </a:ext>
              </a:extLst>
            </p:cNvPr>
            <p:cNvGrpSpPr/>
            <p:nvPr/>
          </p:nvGrpSpPr>
          <p:grpSpPr>
            <a:xfrm>
              <a:off x="586622" y="2529080"/>
              <a:ext cx="190506" cy="965113"/>
              <a:chOff x="645067" y="1787812"/>
              <a:chExt cx="135019" cy="918087"/>
            </a:xfrm>
          </p:grpSpPr>
          <p:sp>
            <p:nvSpPr>
              <p:cNvPr id="109" name="25 Elipse">
                <a:extLst>
                  <a:ext uri="{FF2B5EF4-FFF2-40B4-BE49-F238E27FC236}">
                    <a16:creationId xmlns:a16="http://schemas.microsoft.com/office/drawing/2014/main" id="{EFFC4E63-825F-2245-9C66-2D3A5D756EB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0" name="40 Conector recto">
                <a:extLst>
                  <a:ext uri="{FF2B5EF4-FFF2-40B4-BE49-F238E27FC236}">
                    <a16:creationId xmlns:a16="http://schemas.microsoft.com/office/drawing/2014/main" id="{2CB12EBC-0127-564E-8A87-CC299B72ACD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1" name="41 Elipse">
                <a:extLst>
                  <a:ext uri="{FF2B5EF4-FFF2-40B4-BE49-F238E27FC236}">
                    <a16:creationId xmlns:a16="http://schemas.microsoft.com/office/drawing/2014/main" id="{54722BFC-DD9B-5E43-B530-2DBACBF1BA13}"/>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8" name="TextBox 81">
              <a:extLst>
                <a:ext uri="{FF2B5EF4-FFF2-40B4-BE49-F238E27FC236}">
                  <a16:creationId xmlns:a16="http://schemas.microsoft.com/office/drawing/2014/main" id="{E7AC2033-12B5-E446-8AC8-635A3D0DE1B4}"/>
                </a:ext>
              </a:extLst>
            </p:cNvPr>
            <p:cNvSpPr txBox="1"/>
            <p:nvPr/>
          </p:nvSpPr>
          <p:spPr>
            <a:xfrm>
              <a:off x="363625" y="3550063"/>
              <a:ext cx="704039" cy="400110"/>
            </a:xfrm>
            <a:prstGeom prst="rect">
              <a:avLst/>
            </a:prstGeom>
            <a:noFill/>
          </p:spPr>
          <p:txBody>
            <a:bodyPr wrap="none" rtlCol="0">
              <a:spAutoFit/>
            </a:bodyPr>
            <a:lstStyle/>
            <a:p>
              <a:pPr algn="r"/>
              <a:r>
                <a:rPr lang="en-US" sz="2000" b="1" dirty="0">
                  <a:solidFill>
                    <a:schemeClr val="accent2">
                      <a:lumMod val="50000"/>
                    </a:schemeClr>
                  </a:solidFill>
                </a:rPr>
                <a:t>1998</a:t>
              </a:r>
              <a:endParaRPr lang="en-US" sz="1600" b="1" dirty="0">
                <a:solidFill>
                  <a:schemeClr val="accent2">
                    <a:lumMod val="50000"/>
                  </a:schemeClr>
                </a:solidFill>
              </a:endParaRPr>
            </a:p>
          </p:txBody>
        </p:sp>
      </p:grpSp>
      <p:grpSp>
        <p:nvGrpSpPr>
          <p:cNvPr id="119" name="Gruppo 118">
            <a:extLst>
              <a:ext uri="{FF2B5EF4-FFF2-40B4-BE49-F238E27FC236}">
                <a16:creationId xmlns:a16="http://schemas.microsoft.com/office/drawing/2014/main" id="{08DCA5FD-39CC-464B-B188-030D809816CE}"/>
              </a:ext>
            </a:extLst>
          </p:cNvPr>
          <p:cNvGrpSpPr/>
          <p:nvPr/>
        </p:nvGrpSpPr>
        <p:grpSpPr>
          <a:xfrm>
            <a:off x="7566457" y="2975414"/>
            <a:ext cx="1269293" cy="2083674"/>
            <a:chOff x="1332806" y="2992820"/>
            <a:chExt cx="1269293" cy="2083674"/>
          </a:xfrm>
        </p:grpSpPr>
        <p:sp>
          <p:nvSpPr>
            <p:cNvPr id="120" name="Rectangle 58">
              <a:extLst>
                <a:ext uri="{FF2B5EF4-FFF2-40B4-BE49-F238E27FC236}">
                  <a16:creationId xmlns:a16="http://schemas.microsoft.com/office/drawing/2014/main" id="{ED5B4A60-8D30-8A48-97C9-1FE59799DD09}"/>
                </a:ext>
              </a:extLst>
            </p:cNvPr>
            <p:cNvSpPr/>
            <p:nvPr/>
          </p:nvSpPr>
          <p:spPr>
            <a:xfrm>
              <a:off x="1332806" y="4368608"/>
              <a:ext cx="1269293" cy="707886"/>
            </a:xfrm>
            <a:prstGeom prst="rect">
              <a:avLst/>
            </a:prstGeom>
          </p:spPr>
          <p:txBody>
            <a:bodyPr wrap="square">
              <a:spAutoFit/>
            </a:bodyPr>
            <a:lstStyle/>
            <a:p>
              <a:pPr algn="ctr"/>
              <a:r>
                <a:rPr lang="en-US" sz="2000" b="1" dirty="0">
                  <a:solidFill>
                    <a:schemeClr val="bg2">
                      <a:lumMod val="10000"/>
                    </a:schemeClr>
                  </a:solidFill>
                </a:rPr>
                <a:t>Intel Pentium 4</a:t>
              </a:r>
            </a:p>
          </p:txBody>
        </p:sp>
        <p:grpSp>
          <p:nvGrpSpPr>
            <p:cNvPr id="121" name="4 Grupo">
              <a:extLst>
                <a:ext uri="{FF2B5EF4-FFF2-40B4-BE49-F238E27FC236}">
                  <a16:creationId xmlns:a16="http://schemas.microsoft.com/office/drawing/2014/main" id="{2CB3BD9C-8C6A-4D4B-B4B8-E4AD5DB8E3CE}"/>
                </a:ext>
              </a:extLst>
            </p:cNvPr>
            <p:cNvGrpSpPr/>
            <p:nvPr/>
          </p:nvGrpSpPr>
          <p:grpSpPr>
            <a:xfrm>
              <a:off x="1759689" y="3352235"/>
              <a:ext cx="190506" cy="976685"/>
              <a:chOff x="2459025" y="2570898"/>
              <a:chExt cx="135019" cy="929095"/>
            </a:xfrm>
          </p:grpSpPr>
          <p:sp>
            <p:nvSpPr>
              <p:cNvPr id="123" name="26 Elipse">
                <a:extLst>
                  <a:ext uri="{FF2B5EF4-FFF2-40B4-BE49-F238E27FC236}">
                    <a16:creationId xmlns:a16="http://schemas.microsoft.com/office/drawing/2014/main" id="{7340EC71-5D0D-9044-ADDE-C6B3A1D06F3A}"/>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24" name="42 Conector recto">
                <a:extLst>
                  <a:ext uri="{FF2B5EF4-FFF2-40B4-BE49-F238E27FC236}">
                    <a16:creationId xmlns:a16="http://schemas.microsoft.com/office/drawing/2014/main" id="{34ED764A-B365-FD4C-8F0C-9B20F3682EAB}"/>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5" name="48 Elipse">
                <a:extLst>
                  <a:ext uri="{FF2B5EF4-FFF2-40B4-BE49-F238E27FC236}">
                    <a16:creationId xmlns:a16="http://schemas.microsoft.com/office/drawing/2014/main" id="{32460443-4408-6840-BED1-9C3416996A30}"/>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2" name="TextBox 85">
              <a:extLst>
                <a:ext uri="{FF2B5EF4-FFF2-40B4-BE49-F238E27FC236}">
                  <a16:creationId xmlns:a16="http://schemas.microsoft.com/office/drawing/2014/main" id="{2733E1DB-A335-0B4F-9BF7-D7551B5603CB}"/>
                </a:ext>
              </a:extLst>
            </p:cNvPr>
            <p:cNvSpPr txBox="1"/>
            <p:nvPr/>
          </p:nvSpPr>
          <p:spPr>
            <a:xfrm>
              <a:off x="1564157" y="2992820"/>
              <a:ext cx="704039" cy="400110"/>
            </a:xfrm>
            <a:prstGeom prst="rect">
              <a:avLst/>
            </a:prstGeom>
            <a:noFill/>
          </p:spPr>
          <p:txBody>
            <a:bodyPr wrap="none" rtlCol="0">
              <a:spAutoFit/>
            </a:bodyPr>
            <a:lstStyle/>
            <a:p>
              <a:r>
                <a:rPr lang="en-US" sz="2000" b="1" dirty="0">
                  <a:solidFill>
                    <a:schemeClr val="accent5">
                      <a:lumMod val="50000"/>
                    </a:schemeClr>
                  </a:solidFill>
                </a:rPr>
                <a:t>2000</a:t>
              </a:r>
              <a:endParaRPr lang="en-US" sz="1600" b="1" dirty="0">
                <a:solidFill>
                  <a:schemeClr val="accent5">
                    <a:lumMod val="50000"/>
                  </a:schemeClr>
                </a:solidFill>
              </a:endParaRP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9400104" y="2172898"/>
            <a:ext cx="734496" cy="1710847"/>
            <a:chOff x="400034" y="2163062"/>
            <a:chExt cx="734496" cy="1710847"/>
          </a:xfrm>
        </p:grpSpPr>
        <p:sp>
          <p:nvSpPr>
            <p:cNvPr id="134" name="Rectangle 55">
              <a:extLst>
                <a:ext uri="{FF2B5EF4-FFF2-40B4-BE49-F238E27FC236}">
                  <a16:creationId xmlns:a16="http://schemas.microsoft.com/office/drawing/2014/main" id="{4B3F2C99-F865-E245-956C-FBFC95DBC1BE}"/>
                </a:ext>
              </a:extLst>
            </p:cNvPr>
            <p:cNvSpPr/>
            <p:nvPr/>
          </p:nvSpPr>
          <p:spPr>
            <a:xfrm>
              <a:off x="400034" y="2163062"/>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sp>
        <p:nvSpPr>
          <p:cNvPr id="2" name="Segnaposto piè di pagina 1">
            <a:extLst>
              <a:ext uri="{FF2B5EF4-FFF2-40B4-BE49-F238E27FC236}">
                <a16:creationId xmlns:a16="http://schemas.microsoft.com/office/drawing/2014/main" id="{331E71E0-DB7C-6740-BD07-F9A4F3FCF3FD}"/>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8E9F4411-7C9B-8045-B567-EA147F39A8B5}"/>
              </a:ext>
            </a:extLst>
          </p:cNvPr>
          <p:cNvSpPr>
            <a:spLocks noGrp="1"/>
          </p:cNvSpPr>
          <p:nvPr>
            <p:ph type="sldNum" sz="quarter" idx="12"/>
          </p:nvPr>
        </p:nvSpPr>
        <p:spPr/>
        <p:txBody>
          <a:bodyPr/>
          <a:lstStyle/>
          <a:p>
            <a:fld id="{DEC90E6D-7B2E-4EC5-B9F8-35F4AE9AC514}" type="slidenum">
              <a:rPr lang="en-US" smtClean="0"/>
              <a:pPr/>
              <a:t>20</a:t>
            </a:fld>
            <a:endParaRPr lang="en-US" dirty="0"/>
          </a:p>
        </p:txBody>
      </p:sp>
      <p:sp>
        <p:nvSpPr>
          <p:cNvPr id="64" name="Title 1">
            <a:extLst>
              <a:ext uri="{FF2B5EF4-FFF2-40B4-BE49-F238E27FC236}">
                <a16:creationId xmlns:a16="http://schemas.microsoft.com/office/drawing/2014/main" id="{CAA6BCE7-834F-8046-989F-C9770844A599}"/>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grpSp>
        <p:nvGrpSpPr>
          <p:cNvPr id="65" name="Gruppo 64">
            <a:extLst>
              <a:ext uri="{FF2B5EF4-FFF2-40B4-BE49-F238E27FC236}">
                <a16:creationId xmlns:a16="http://schemas.microsoft.com/office/drawing/2014/main" id="{B7FB5266-9274-764E-80D1-F8253FB32747}"/>
              </a:ext>
            </a:extLst>
          </p:cNvPr>
          <p:cNvGrpSpPr/>
          <p:nvPr/>
        </p:nvGrpSpPr>
        <p:grpSpPr>
          <a:xfrm>
            <a:off x="993603" y="990600"/>
            <a:ext cx="5976002" cy="457200"/>
            <a:chOff x="993603" y="990600"/>
            <a:chExt cx="5976002" cy="457200"/>
          </a:xfrm>
        </p:grpSpPr>
        <p:sp>
          <p:nvSpPr>
            <p:cNvPr id="66" name="Rettangolo 65">
              <a:extLst>
                <a:ext uri="{FF2B5EF4-FFF2-40B4-BE49-F238E27FC236}">
                  <a16:creationId xmlns:a16="http://schemas.microsoft.com/office/drawing/2014/main" id="{6C9D27AD-8DC1-1346-B12F-4256A9022AF6}"/>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67" name="Connettore 1 66">
              <a:extLst>
                <a:ext uri="{FF2B5EF4-FFF2-40B4-BE49-F238E27FC236}">
                  <a16:creationId xmlns:a16="http://schemas.microsoft.com/office/drawing/2014/main" id="{07331D52-D05E-CD40-B931-22105F324542}"/>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8" name="Gruppo 67">
            <a:extLst>
              <a:ext uri="{FF2B5EF4-FFF2-40B4-BE49-F238E27FC236}">
                <a16:creationId xmlns:a16="http://schemas.microsoft.com/office/drawing/2014/main" id="{102533A7-1C42-DE4C-9184-211FE9330B48}"/>
              </a:ext>
            </a:extLst>
          </p:cNvPr>
          <p:cNvGrpSpPr/>
          <p:nvPr/>
        </p:nvGrpSpPr>
        <p:grpSpPr>
          <a:xfrm>
            <a:off x="9868392" y="2985246"/>
            <a:ext cx="1141582" cy="1916003"/>
            <a:chOff x="1272541" y="2992820"/>
            <a:chExt cx="1141582" cy="1916003"/>
          </a:xfrm>
        </p:grpSpPr>
        <p:sp>
          <p:nvSpPr>
            <p:cNvPr id="69" name="Rectangle 58">
              <a:extLst>
                <a:ext uri="{FF2B5EF4-FFF2-40B4-BE49-F238E27FC236}">
                  <a16:creationId xmlns:a16="http://schemas.microsoft.com/office/drawing/2014/main" id="{3F3BE296-39DF-5E4D-B89A-E8F7B97FC558}"/>
                </a:ext>
              </a:extLst>
            </p:cNvPr>
            <p:cNvSpPr/>
            <p:nvPr/>
          </p:nvSpPr>
          <p:spPr>
            <a:xfrm>
              <a:off x="1272541" y="4385603"/>
              <a:ext cx="1141582" cy="523220"/>
            </a:xfrm>
            <a:prstGeom prst="rect">
              <a:avLst/>
            </a:prstGeom>
          </p:spPr>
          <p:txBody>
            <a:bodyPr wrap="square">
              <a:spAutoFit/>
            </a:bodyPr>
            <a:lstStyle/>
            <a:p>
              <a:pPr algn="ctr"/>
              <a:r>
                <a:rPr lang="en-US" sz="1400" b="1" dirty="0">
                  <a:solidFill>
                    <a:schemeClr val="bg2">
                      <a:lumMod val="10000"/>
                    </a:schemeClr>
                  </a:solidFill>
                </a:rPr>
                <a:t>Intel Pentium M</a:t>
              </a:r>
            </a:p>
          </p:txBody>
        </p:sp>
        <p:grpSp>
          <p:nvGrpSpPr>
            <p:cNvPr id="70" name="4 Grupo">
              <a:extLst>
                <a:ext uri="{FF2B5EF4-FFF2-40B4-BE49-F238E27FC236}">
                  <a16:creationId xmlns:a16="http://schemas.microsoft.com/office/drawing/2014/main" id="{6492F78E-BDB0-AE42-8F55-836DB417FAD6}"/>
                </a:ext>
              </a:extLst>
            </p:cNvPr>
            <p:cNvGrpSpPr/>
            <p:nvPr/>
          </p:nvGrpSpPr>
          <p:grpSpPr>
            <a:xfrm>
              <a:off x="1759689" y="3352235"/>
              <a:ext cx="190506" cy="976685"/>
              <a:chOff x="2459025" y="2570898"/>
              <a:chExt cx="135019" cy="929095"/>
            </a:xfrm>
          </p:grpSpPr>
          <p:sp>
            <p:nvSpPr>
              <p:cNvPr id="75" name="26 Elipse">
                <a:extLst>
                  <a:ext uri="{FF2B5EF4-FFF2-40B4-BE49-F238E27FC236}">
                    <a16:creationId xmlns:a16="http://schemas.microsoft.com/office/drawing/2014/main" id="{8F1C9B85-91AD-FE4B-B420-82BA9574874D}"/>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76" name="42 Conector recto">
                <a:extLst>
                  <a:ext uri="{FF2B5EF4-FFF2-40B4-BE49-F238E27FC236}">
                    <a16:creationId xmlns:a16="http://schemas.microsoft.com/office/drawing/2014/main" id="{8E137775-4F11-D048-AC37-29DC4744CCAB}"/>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7" name="48 Elipse">
                <a:extLst>
                  <a:ext uri="{FF2B5EF4-FFF2-40B4-BE49-F238E27FC236}">
                    <a16:creationId xmlns:a16="http://schemas.microsoft.com/office/drawing/2014/main" id="{897ABFF7-218B-6D45-82AB-226DBA7C0D9C}"/>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74" name="TextBox 85">
              <a:extLst>
                <a:ext uri="{FF2B5EF4-FFF2-40B4-BE49-F238E27FC236}">
                  <a16:creationId xmlns:a16="http://schemas.microsoft.com/office/drawing/2014/main" id="{F9078825-98EF-5F44-AC1F-EEC8A079ED67}"/>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2003</a:t>
              </a:r>
            </a:p>
          </p:txBody>
        </p:sp>
      </p:grpSp>
      <p:sp>
        <p:nvSpPr>
          <p:cNvPr id="78" name="Rettangolo 77">
            <a:extLst>
              <a:ext uri="{FF2B5EF4-FFF2-40B4-BE49-F238E27FC236}">
                <a16:creationId xmlns:a16="http://schemas.microsoft.com/office/drawing/2014/main" id="{578E5160-04A8-134A-BA43-815F9BA7B355}"/>
              </a:ext>
            </a:extLst>
          </p:cNvPr>
          <p:cNvSpPr/>
          <p:nvPr/>
        </p:nvSpPr>
        <p:spPr>
          <a:xfrm>
            <a:off x="5807274" y="1884657"/>
            <a:ext cx="1269293"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78">
            <a:extLst>
              <a:ext uri="{FF2B5EF4-FFF2-40B4-BE49-F238E27FC236}">
                <a16:creationId xmlns:a16="http://schemas.microsoft.com/office/drawing/2014/main" id="{D0D2CCAE-2F42-6F4C-B82B-FE979237A5AC}"/>
              </a:ext>
            </a:extLst>
          </p:cNvPr>
          <p:cNvSpPr/>
          <p:nvPr/>
        </p:nvSpPr>
        <p:spPr>
          <a:xfrm>
            <a:off x="7566458" y="2919935"/>
            <a:ext cx="1269293"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5782002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0F0947-DBBD-0148-BC6A-147CF0A132FF}"/>
              </a:ext>
            </a:extLst>
          </p:cNvPr>
          <p:cNvSpPr>
            <a:spLocks noGrp="1"/>
          </p:cNvSpPr>
          <p:nvPr>
            <p:ph type="title"/>
          </p:nvPr>
        </p:nvSpPr>
        <p:spPr>
          <a:xfrm>
            <a:off x="1104900" y="71175"/>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The new architecture introduction</a:t>
            </a:r>
            <a:endParaRPr lang="it-IT" dirty="0">
              <a:solidFill>
                <a:schemeClr val="tx2">
                  <a:lumMod val="50000"/>
                </a:schemeClr>
              </a:solidFill>
              <a:latin typeface="Roboto Light" panose="02000000000000000000" pitchFamily="2" charset="0"/>
              <a:ea typeface="Roboto Light" panose="02000000000000000000" pitchFamily="2" charset="0"/>
            </a:endParaRPr>
          </a:p>
        </p:txBody>
      </p:sp>
      <p:sp>
        <p:nvSpPr>
          <p:cNvPr id="3" name="Segnaposto piè di pagina 2">
            <a:extLst>
              <a:ext uri="{FF2B5EF4-FFF2-40B4-BE49-F238E27FC236}">
                <a16:creationId xmlns:a16="http://schemas.microsoft.com/office/drawing/2014/main" id="{7F6C1CEE-919F-7140-B015-7F7984F2D0D9}"/>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C8F3C32B-C38B-5E42-93D3-26EAD6EE0008}"/>
              </a:ext>
            </a:extLst>
          </p:cNvPr>
          <p:cNvSpPr>
            <a:spLocks noGrp="1"/>
          </p:cNvSpPr>
          <p:nvPr>
            <p:ph type="sldNum" sz="quarter" idx="12"/>
          </p:nvPr>
        </p:nvSpPr>
        <p:spPr/>
        <p:txBody>
          <a:bodyPr/>
          <a:lstStyle/>
          <a:p>
            <a:fld id="{DEC90E6D-7B2E-4EC5-B9F8-35F4AE9AC514}" type="slidenum">
              <a:rPr lang="en-US" smtClean="0"/>
              <a:pPr/>
              <a:t>21</a:t>
            </a:fld>
            <a:endParaRPr lang="en-US" dirty="0"/>
          </a:p>
        </p:txBody>
      </p:sp>
      <p:graphicFrame>
        <p:nvGraphicFramePr>
          <p:cNvPr id="5" name="Tabella 4">
            <a:extLst>
              <a:ext uri="{FF2B5EF4-FFF2-40B4-BE49-F238E27FC236}">
                <a16:creationId xmlns:a16="http://schemas.microsoft.com/office/drawing/2014/main" id="{E6052AC8-0D7E-E34E-96CA-0ACF32C7DF01}"/>
              </a:ext>
            </a:extLst>
          </p:cNvPr>
          <p:cNvGraphicFramePr>
            <a:graphicFrameLocks noGrp="1"/>
          </p:cNvGraphicFramePr>
          <p:nvPr>
            <p:extLst>
              <p:ext uri="{D42A27DB-BD31-4B8C-83A1-F6EECF244321}">
                <p14:modId xmlns:p14="http://schemas.microsoft.com/office/powerpoint/2010/main" val="797435890"/>
              </p:ext>
            </p:extLst>
          </p:nvPr>
        </p:nvGraphicFramePr>
        <p:xfrm>
          <a:off x="914400" y="1149810"/>
          <a:ext cx="4572000" cy="3117390"/>
        </p:xfrm>
        <a:graphic>
          <a:graphicData uri="http://schemas.openxmlformats.org/drawingml/2006/table">
            <a:tbl>
              <a:tblPr firstRow="1" bandRow="1">
                <a:tableStyleId>{21E4AEA4-8DFA-4A89-87EB-49C32662AFE0}</a:tableStyleId>
              </a:tblPr>
              <a:tblGrid>
                <a:gridCol w="1497724">
                  <a:extLst>
                    <a:ext uri="{9D8B030D-6E8A-4147-A177-3AD203B41FA5}">
                      <a16:colId xmlns:a16="http://schemas.microsoft.com/office/drawing/2014/main" val="198015006"/>
                    </a:ext>
                  </a:extLst>
                </a:gridCol>
                <a:gridCol w="3074276">
                  <a:extLst>
                    <a:ext uri="{9D8B030D-6E8A-4147-A177-3AD203B41FA5}">
                      <a16:colId xmlns:a16="http://schemas.microsoft.com/office/drawing/2014/main" val="1549531483"/>
                    </a:ext>
                  </a:extLst>
                </a:gridCol>
              </a:tblGrid>
              <a:tr h="518865">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ARM9 </a:t>
                      </a:r>
                    </a:p>
                  </a:txBody>
                  <a:tcPr/>
                </a:tc>
                <a:extLst>
                  <a:ext uri="{0D108BD9-81ED-4DB2-BD59-A6C34878D82A}">
                    <a16:rowId xmlns:a16="http://schemas.microsoft.com/office/drawing/2014/main" val="2197089808"/>
                  </a:ext>
                </a:extLst>
              </a:tr>
              <a:tr h="547206">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Cache</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Equal to ARM7.</a:t>
                      </a:r>
                    </a:p>
                  </a:txBody>
                  <a:tcPr anchor="ctr"/>
                </a:tc>
                <a:extLst>
                  <a:ext uri="{0D108BD9-81ED-4DB2-BD59-A6C34878D82A}">
                    <a16:rowId xmlns:a16="http://schemas.microsoft.com/office/drawing/2014/main" val="2944163469"/>
                  </a:ext>
                </a:extLst>
              </a:tr>
              <a:tr h="565626">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Registers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Equal to ARM7.</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1878470964"/>
                  </a:ext>
                </a:extLst>
              </a:tr>
              <a:tr h="706289">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Instructions</a:t>
                      </a:r>
                    </a:p>
                  </a:txBody>
                  <a:tcPr anchor="ctr">
                    <a:solidFill>
                      <a:schemeClr val="accent2"/>
                    </a:solidFill>
                  </a:tcPr>
                </a:tc>
                <a:tc>
                  <a:txBody>
                    <a:bodyPr/>
                    <a:lstStyle/>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200 MIPS @ 180 MHz;</a:t>
                      </a:r>
                    </a:p>
                  </a:txBody>
                  <a:tcPr anchor="ctr"/>
                </a:tc>
                <a:extLst>
                  <a:ext uri="{0D108BD9-81ED-4DB2-BD59-A6C34878D82A}">
                    <a16:rowId xmlns:a16="http://schemas.microsoft.com/office/drawing/2014/main" val="544734280"/>
                  </a:ext>
                </a:extLst>
              </a:tr>
              <a:tr h="779404">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Architecture</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RISC;</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Harvard architecture .</a:t>
                      </a:r>
                    </a:p>
                  </a:txBody>
                  <a:tcPr anchor="ctr"/>
                </a:tc>
                <a:extLst>
                  <a:ext uri="{0D108BD9-81ED-4DB2-BD59-A6C34878D82A}">
                    <a16:rowId xmlns:a16="http://schemas.microsoft.com/office/drawing/2014/main" val="2751867313"/>
                  </a:ext>
                </a:extLst>
              </a:tr>
            </a:tbl>
          </a:graphicData>
        </a:graphic>
      </p:graphicFrame>
      <p:graphicFrame>
        <p:nvGraphicFramePr>
          <p:cNvPr id="15" name="Tabella 14">
            <a:extLst>
              <a:ext uri="{FF2B5EF4-FFF2-40B4-BE49-F238E27FC236}">
                <a16:creationId xmlns:a16="http://schemas.microsoft.com/office/drawing/2014/main" id="{99DC326C-0BA0-0F48-8F8B-3FC125E7E915}"/>
              </a:ext>
            </a:extLst>
          </p:cNvPr>
          <p:cNvGraphicFramePr>
            <a:graphicFrameLocks noGrp="1"/>
          </p:cNvGraphicFramePr>
          <p:nvPr>
            <p:extLst>
              <p:ext uri="{D42A27DB-BD31-4B8C-83A1-F6EECF244321}">
                <p14:modId xmlns:p14="http://schemas.microsoft.com/office/powerpoint/2010/main" val="2658715243"/>
              </p:ext>
            </p:extLst>
          </p:nvPr>
        </p:nvGraphicFramePr>
        <p:xfrm>
          <a:off x="5943600" y="1143000"/>
          <a:ext cx="5308918" cy="3391008"/>
        </p:xfrm>
        <a:graphic>
          <a:graphicData uri="http://schemas.openxmlformats.org/drawingml/2006/table">
            <a:tbl>
              <a:tblPr firstRow="1" bandRow="1">
                <a:tableStyleId>{5C22544A-7EE6-4342-B048-85BDC9FD1C3A}</a:tableStyleId>
              </a:tblPr>
              <a:tblGrid>
                <a:gridCol w="1478584">
                  <a:extLst>
                    <a:ext uri="{9D8B030D-6E8A-4147-A177-3AD203B41FA5}">
                      <a16:colId xmlns:a16="http://schemas.microsoft.com/office/drawing/2014/main" val="2810240252"/>
                    </a:ext>
                  </a:extLst>
                </a:gridCol>
                <a:gridCol w="3830334">
                  <a:extLst>
                    <a:ext uri="{9D8B030D-6E8A-4147-A177-3AD203B41FA5}">
                      <a16:colId xmlns:a16="http://schemas.microsoft.com/office/drawing/2014/main" val="2863372924"/>
                    </a:ext>
                  </a:extLst>
                </a:gridCol>
              </a:tblGrid>
              <a:tr h="533400">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Intel Pentium 4 processor family</a:t>
                      </a:r>
                    </a:p>
                  </a:txBody>
                  <a:tcPr anchor="ctr"/>
                </a:tc>
                <a:extLst>
                  <a:ext uri="{0D108BD9-81ED-4DB2-BD59-A6C34878D82A}">
                    <a16:rowId xmlns:a16="http://schemas.microsoft.com/office/drawing/2014/main" val="1027311561"/>
                  </a:ext>
                </a:extLst>
              </a:tr>
              <a:tr h="476304">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Cache</a:t>
                      </a:r>
                    </a:p>
                  </a:txBody>
                  <a:tcPr anchor="ctr">
                    <a:solidFill>
                      <a:schemeClr val="accent1"/>
                    </a:solidFill>
                  </a:tcPr>
                </a:tc>
                <a:tc>
                  <a:txBody>
                    <a:bodyPr/>
                    <a:lstStyle/>
                    <a:p>
                      <a:pPr marL="0" marR="0" lvl="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Equal to Pentium M.</a:t>
                      </a:r>
                    </a:p>
                  </a:txBody>
                  <a:tcPr anchor="ctr"/>
                </a:tc>
                <a:extLst>
                  <a:ext uri="{0D108BD9-81ED-4DB2-BD59-A6C34878D82A}">
                    <a16:rowId xmlns:a16="http://schemas.microsoft.com/office/drawing/2014/main" val="2079792526"/>
                  </a:ext>
                </a:extLst>
              </a:tr>
              <a:tr h="491544">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Registers</a:t>
                      </a:r>
                    </a:p>
                  </a:txBody>
                  <a:tcPr anchor="ctr">
                    <a:solidFill>
                      <a:schemeClr val="accent1"/>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extLst>
                  <a:ext uri="{0D108BD9-81ED-4DB2-BD59-A6C34878D82A}">
                    <a16:rowId xmlns:a16="http://schemas.microsoft.com/office/drawing/2014/main" val="3228796052"/>
                  </a:ext>
                </a:extLst>
              </a:tr>
              <a:tr h="474334">
                <a:tc>
                  <a:txBody>
                    <a:bodyPr/>
                    <a:lstStyle/>
                    <a:p>
                      <a:pPr marL="0" algn="ctr" defTabSz="1218987" rtl="0" eaLnBrk="1" latinLnBrk="0" hangingPunct="1"/>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Instructions</a:t>
                      </a:r>
                    </a:p>
                  </a:txBody>
                  <a:tcPr anchor="ctr">
                    <a:solidFill>
                      <a:schemeClr val="accent1"/>
                    </a:solidFill>
                  </a:tcPr>
                </a:tc>
                <a:tc>
                  <a:txBody>
                    <a:bodyPr/>
                    <a:lstStyle/>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64-bit Instructions set;</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SSE3 instructions set.</a:t>
                      </a:r>
                    </a:p>
                  </a:txBody>
                  <a:tcPr anchor="ctr"/>
                </a:tc>
                <a:extLst>
                  <a:ext uri="{0D108BD9-81ED-4DB2-BD59-A6C34878D82A}">
                    <a16:rowId xmlns:a16="http://schemas.microsoft.com/office/drawing/2014/main" val="747993913"/>
                  </a:ext>
                </a:extLst>
              </a:tr>
              <a:tr h="608938">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Architecture</a:t>
                      </a:r>
                    </a:p>
                  </a:txBody>
                  <a:tcPr anchor="ctr">
                    <a:solidFill>
                      <a:schemeClr val="accent1"/>
                    </a:solidFill>
                  </a:tcPr>
                </a:tc>
                <a:tc>
                  <a:txBody>
                    <a:bodyPr/>
                    <a:lstStyle/>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285750" marR="0" lvl="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err="1">
                          <a:solidFill>
                            <a:schemeClr val="tx1">
                              <a:lumMod val="85000"/>
                              <a:lumOff val="15000"/>
                            </a:schemeClr>
                          </a:solidFill>
                          <a:latin typeface="Roboto Light" panose="02000000000000000000" pitchFamily="2" charset="0"/>
                          <a:ea typeface="Roboto Light" panose="02000000000000000000" pitchFamily="2" charset="0"/>
                          <a:cs typeface="+mn-cs"/>
                        </a:rPr>
                        <a:t>NetBurst</a:t>
                      </a: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 microarchitecture: improve performance primarily by increasing CPU frequency.</a:t>
                      </a:r>
                    </a:p>
                  </a:txBody>
                  <a:tcPr anchor="ctr"/>
                </a:tc>
                <a:extLst>
                  <a:ext uri="{0D108BD9-81ED-4DB2-BD59-A6C34878D82A}">
                    <a16:rowId xmlns:a16="http://schemas.microsoft.com/office/drawing/2014/main" val="4022031401"/>
                  </a:ext>
                </a:extLst>
              </a:tr>
            </a:tbl>
          </a:graphicData>
        </a:graphic>
      </p:graphicFrame>
      <p:grpSp>
        <p:nvGrpSpPr>
          <p:cNvPr id="16" name="Gruppo 15">
            <a:extLst>
              <a:ext uri="{FF2B5EF4-FFF2-40B4-BE49-F238E27FC236}">
                <a16:creationId xmlns:a16="http://schemas.microsoft.com/office/drawing/2014/main" id="{D03029C9-2DDD-2048-BF40-825C13DAF9F6}"/>
              </a:ext>
            </a:extLst>
          </p:cNvPr>
          <p:cNvGrpSpPr/>
          <p:nvPr/>
        </p:nvGrpSpPr>
        <p:grpSpPr>
          <a:xfrm>
            <a:off x="2743200" y="4426680"/>
            <a:ext cx="4953000" cy="1669320"/>
            <a:chOff x="6278641" y="1490729"/>
            <a:chExt cx="4959444" cy="3304274"/>
          </a:xfrm>
        </p:grpSpPr>
        <p:sp>
          <p:nvSpPr>
            <p:cNvPr id="17" name="Rettangolo 16">
              <a:extLst>
                <a:ext uri="{FF2B5EF4-FFF2-40B4-BE49-F238E27FC236}">
                  <a16:creationId xmlns:a16="http://schemas.microsoft.com/office/drawing/2014/main" id="{334289F0-30AC-4A42-8D2A-E464AEFC9132}"/>
                </a:ext>
              </a:extLst>
            </p:cNvPr>
            <p:cNvSpPr/>
            <p:nvPr/>
          </p:nvSpPr>
          <p:spPr>
            <a:xfrm>
              <a:off x="6292416" y="1521002"/>
              <a:ext cx="4924750" cy="3274001"/>
            </a:xfrm>
            <a:prstGeom prst="rect">
              <a:avLst/>
            </a:prstGeom>
            <a:solidFill>
              <a:schemeClr val="accent1">
                <a:lumMod val="20000"/>
                <a:lumOff val="80000"/>
                <a:alpha val="60000"/>
              </a:schemeClr>
            </a:solidFill>
            <a:ln>
              <a:solidFill>
                <a:schemeClr val="tx2">
                  <a:lumMod val="50000"/>
                </a:schemeClr>
              </a:solidFill>
            </a:ln>
          </p:spPr>
          <p:txBody>
            <a:bodyPr wrap="square" lIns="0" tIns="144000" rIns="72000" bIns="0" anchor="ctr">
              <a:noAutofit/>
            </a:bodyPr>
            <a:lstStyle/>
            <a:p>
              <a:pPr marL="92075" lvl="1">
                <a:tabLst>
                  <a:tab pos="300038" algn="l"/>
                </a:tabLst>
              </a:pPr>
              <a:r>
                <a:rPr lang="en-US" sz="1400" dirty="0">
                  <a:solidFill>
                    <a:schemeClr val="tx1">
                      <a:lumMod val="85000"/>
                      <a:lumOff val="15000"/>
                    </a:schemeClr>
                  </a:solidFill>
                  <a:latin typeface="Roboto Light" panose="02000000000000000000" pitchFamily="2" charset="0"/>
                  <a:ea typeface="Roboto Light" panose="02000000000000000000" pitchFamily="2" charset="0"/>
                </a:rPr>
                <a:t>Intel ships updated versions of its </a:t>
              </a:r>
              <a:r>
                <a:rPr lang="en-US" sz="1400" dirty="0">
                  <a:solidFill>
                    <a:schemeClr val="tx1">
                      <a:lumMod val="85000"/>
                      <a:lumOff val="15000"/>
                    </a:schemeClr>
                  </a:solidFill>
                  <a:latin typeface="Roboto Light" panose="02000000000000000000" pitchFamily="2" charset="0"/>
                  <a:ea typeface="Roboto Light" panose="02000000000000000000" pitchFamily="2" charset="0"/>
                  <a:hlinkClick r:id="rId3" tooltip="Xeon">
                    <a:extLst>
                      <a:ext uri="{A12FA001-AC4F-418D-AE19-62706E023703}">
                        <ahyp:hlinkClr xmlns:ahyp="http://schemas.microsoft.com/office/drawing/2018/hyperlinkcolor" val="tx"/>
                      </a:ext>
                    </a:extLst>
                  </a:hlinkClick>
                </a:rPr>
                <a:t>Xeon</a:t>
              </a:r>
              <a:r>
                <a:rPr lang="en-US" sz="1400" dirty="0">
                  <a:solidFill>
                    <a:schemeClr val="tx1">
                      <a:lumMod val="85000"/>
                      <a:lumOff val="15000"/>
                    </a:schemeClr>
                  </a:solidFill>
                  <a:latin typeface="Roboto Light" panose="02000000000000000000" pitchFamily="2" charset="0"/>
                  <a:ea typeface="Roboto Light" panose="02000000000000000000" pitchFamily="2" charset="0"/>
                </a:rPr>
                <a:t> and </a:t>
              </a:r>
              <a:r>
                <a:rPr lang="en-US" sz="1400" dirty="0">
                  <a:solidFill>
                    <a:schemeClr val="tx1">
                      <a:lumMod val="85000"/>
                      <a:lumOff val="15000"/>
                    </a:schemeClr>
                  </a:solidFill>
                  <a:latin typeface="Roboto Light" panose="02000000000000000000" pitchFamily="2" charset="0"/>
                  <a:ea typeface="Roboto Light" panose="02000000000000000000" pitchFamily="2" charset="0"/>
                  <a:hlinkClick r:id="rId4" tooltip="Pentium 4">
                    <a:extLst>
                      <a:ext uri="{A12FA001-AC4F-418D-AE19-62706E023703}">
                        <ahyp:hlinkClr xmlns:ahyp="http://schemas.microsoft.com/office/drawing/2018/hyperlinkcolor" val="tx"/>
                      </a:ext>
                    </a:extLst>
                  </a:hlinkClick>
                </a:rPr>
                <a:t>Pentium 4</a:t>
              </a:r>
              <a:r>
                <a:rPr lang="en-US" sz="1400" dirty="0">
                  <a:solidFill>
                    <a:schemeClr val="tx1">
                      <a:lumMod val="85000"/>
                      <a:lumOff val="15000"/>
                    </a:schemeClr>
                  </a:solidFill>
                  <a:latin typeface="Roboto Light" panose="02000000000000000000" pitchFamily="2" charset="0"/>
                  <a:ea typeface="Roboto Light" panose="02000000000000000000" pitchFamily="2" charset="0"/>
                </a:rPr>
                <a:t> processor families supporting the new 64-bit instruction set introduced by AMD in 1999. Intel indeed admits it has been developing a clone of the AMD64 extensions named IA-32e (later renamed EM64T, then yet again renamed to Intel 64).</a:t>
              </a:r>
            </a:p>
          </p:txBody>
        </p:sp>
        <p:sp>
          <p:nvSpPr>
            <p:cNvPr id="18" name="Rettangolo 17">
              <a:extLst>
                <a:ext uri="{FF2B5EF4-FFF2-40B4-BE49-F238E27FC236}">
                  <a16:creationId xmlns:a16="http://schemas.microsoft.com/office/drawing/2014/main" id="{1B6DE99B-C4FA-9A47-8474-EA1A3662D8D6}"/>
                </a:ext>
              </a:extLst>
            </p:cNvPr>
            <p:cNvSpPr/>
            <p:nvPr/>
          </p:nvSpPr>
          <p:spPr>
            <a:xfrm>
              <a:off x="6278641" y="1490729"/>
              <a:ext cx="4959444" cy="463289"/>
            </a:xfrm>
            <a:prstGeom prst="rect">
              <a:avLst/>
            </a:prstGeom>
            <a:solidFill>
              <a:schemeClr val="accent1">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pc="200" dirty="0">
                  <a:solidFill>
                    <a:schemeClr val="accent1">
                      <a:lumMod val="20000"/>
                      <a:lumOff val="80000"/>
                    </a:schemeClr>
                  </a:solidFill>
                </a:rPr>
                <a:t>Year 2004</a:t>
              </a:r>
            </a:p>
          </p:txBody>
        </p:sp>
      </p:grpSp>
    </p:spTree>
    <p:extLst>
      <p:ext uri="{BB962C8B-B14F-4D97-AF65-F5344CB8AC3E}">
        <p14:creationId xmlns:p14="http://schemas.microsoft.com/office/powerpoint/2010/main" val="38972994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990600" y="3380619"/>
            <a:ext cx="10096153" cy="164568"/>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1066800" y="2209800"/>
            <a:ext cx="643124" cy="1673187"/>
            <a:chOff x="400035" y="2200722"/>
            <a:chExt cx="643124" cy="1673187"/>
          </a:xfrm>
        </p:grpSpPr>
        <p:sp>
          <p:nvSpPr>
            <p:cNvPr id="56" name="Rectangle 55"/>
            <p:cNvSpPr/>
            <p:nvPr/>
          </p:nvSpPr>
          <p:spPr>
            <a:xfrm>
              <a:off x="400035" y="2200722"/>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2365286"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1865038" y="2207666"/>
            <a:ext cx="643125" cy="1661330"/>
            <a:chOff x="400034" y="2212579"/>
            <a:chExt cx="643125" cy="1661330"/>
          </a:xfrm>
        </p:grpSpPr>
        <p:sp>
          <p:nvSpPr>
            <p:cNvPr id="72" name="Rectangle 55">
              <a:extLst>
                <a:ext uri="{FF2B5EF4-FFF2-40B4-BE49-F238E27FC236}">
                  <a16:creationId xmlns:a16="http://schemas.microsoft.com/office/drawing/2014/main" id="{C0E1CF47-C0C6-914C-8BBE-A459F9ED4CFA}"/>
                </a:ext>
              </a:extLst>
            </p:cNvPr>
            <p:cNvSpPr/>
            <p:nvPr/>
          </p:nvSpPr>
          <p:spPr>
            <a:xfrm>
              <a:off x="400034" y="2212579"/>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3449294" y="3053992"/>
            <a:ext cx="894106" cy="1899008"/>
            <a:chOff x="1406643" y="2992820"/>
            <a:chExt cx="894106" cy="1899008"/>
          </a:xfrm>
        </p:grpSpPr>
        <p:sp>
          <p:nvSpPr>
            <p:cNvPr id="95" name="Rectangle 58">
              <a:extLst>
                <a:ext uri="{FF2B5EF4-FFF2-40B4-BE49-F238E27FC236}">
                  <a16:creationId xmlns:a16="http://schemas.microsoft.com/office/drawing/2014/main" id="{A038254F-28D6-7745-9797-339642CE85DC}"/>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2911584" y="2209800"/>
            <a:ext cx="643125" cy="1673946"/>
            <a:chOff x="399445" y="2199963"/>
            <a:chExt cx="643125" cy="1673946"/>
          </a:xfrm>
        </p:grpSpPr>
        <p:sp>
          <p:nvSpPr>
            <p:cNvPr id="90" name="Rectangle 55">
              <a:extLst>
                <a:ext uri="{FF2B5EF4-FFF2-40B4-BE49-F238E27FC236}">
                  <a16:creationId xmlns:a16="http://schemas.microsoft.com/office/drawing/2014/main" id="{37EEF782-7B89-6347-AA24-9061FC377DC2}"/>
                </a:ext>
              </a:extLst>
            </p:cNvPr>
            <p:cNvSpPr/>
            <p:nvPr/>
          </p:nvSpPr>
          <p:spPr>
            <a:xfrm>
              <a:off x="399445" y="2199963"/>
              <a:ext cx="643125" cy="307777"/>
            </a:xfrm>
            <a:prstGeom prst="rect">
              <a:avLst/>
            </a:prstGeom>
          </p:spPr>
          <p:txBody>
            <a:bodyPr wrap="none">
              <a:spAutoFit/>
            </a:bodyPr>
            <a:lstStyle/>
            <a:p>
              <a:r>
                <a:rPr lang="en-US" sz="14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1994</a:t>
              </a:r>
            </a:p>
          </p:txBody>
        </p:sp>
      </p:grpSp>
      <p:grpSp>
        <p:nvGrpSpPr>
          <p:cNvPr id="105" name="Gruppo 104">
            <a:extLst>
              <a:ext uri="{FF2B5EF4-FFF2-40B4-BE49-F238E27FC236}">
                <a16:creationId xmlns:a16="http://schemas.microsoft.com/office/drawing/2014/main" id="{982A5235-2071-6048-8CCC-F723AB823587}"/>
              </a:ext>
            </a:extLst>
          </p:cNvPr>
          <p:cNvGrpSpPr/>
          <p:nvPr/>
        </p:nvGrpSpPr>
        <p:grpSpPr>
          <a:xfrm>
            <a:off x="4386075" y="2207666"/>
            <a:ext cx="643125" cy="1671164"/>
            <a:chOff x="400034" y="2202745"/>
            <a:chExt cx="643125" cy="1671164"/>
          </a:xfrm>
        </p:grpSpPr>
        <p:sp>
          <p:nvSpPr>
            <p:cNvPr id="106" name="Rectangle 55">
              <a:extLst>
                <a:ext uri="{FF2B5EF4-FFF2-40B4-BE49-F238E27FC236}">
                  <a16:creationId xmlns:a16="http://schemas.microsoft.com/office/drawing/2014/main" id="{3529DE6E-8407-9345-9971-7792D678BA13}"/>
                </a:ext>
              </a:extLst>
            </p:cNvPr>
            <p:cNvSpPr/>
            <p:nvPr/>
          </p:nvSpPr>
          <p:spPr>
            <a:xfrm>
              <a:off x="400034" y="2202745"/>
              <a:ext cx="643125" cy="307777"/>
            </a:xfrm>
            <a:prstGeom prst="rect">
              <a:avLst/>
            </a:prstGeom>
          </p:spPr>
          <p:txBody>
            <a:bodyPr wrap="none">
              <a:spAutoFit/>
            </a:bodyPr>
            <a:lstStyle/>
            <a:p>
              <a:r>
                <a:rPr lang="en-US" sz="1400" b="1" dirty="0">
                  <a:solidFill>
                    <a:schemeClr val="bg2">
                      <a:lumMod val="10000"/>
                    </a:schemeClr>
                  </a:solidFill>
                </a:rPr>
                <a:t>ARM9</a:t>
              </a:r>
            </a:p>
          </p:txBody>
        </p:sp>
        <p:grpSp>
          <p:nvGrpSpPr>
            <p:cNvPr id="107" name="2 Grupo">
              <a:extLst>
                <a:ext uri="{FF2B5EF4-FFF2-40B4-BE49-F238E27FC236}">
                  <a16:creationId xmlns:a16="http://schemas.microsoft.com/office/drawing/2014/main" id="{29606B8B-58F2-4248-A56F-F257BCFDD95D}"/>
                </a:ext>
              </a:extLst>
            </p:cNvPr>
            <p:cNvGrpSpPr/>
            <p:nvPr/>
          </p:nvGrpSpPr>
          <p:grpSpPr>
            <a:xfrm>
              <a:off x="586622" y="2529080"/>
              <a:ext cx="190506" cy="965113"/>
              <a:chOff x="645067" y="1787812"/>
              <a:chExt cx="135019" cy="918087"/>
            </a:xfrm>
          </p:grpSpPr>
          <p:sp>
            <p:nvSpPr>
              <p:cNvPr id="109" name="25 Elipse">
                <a:extLst>
                  <a:ext uri="{FF2B5EF4-FFF2-40B4-BE49-F238E27FC236}">
                    <a16:creationId xmlns:a16="http://schemas.microsoft.com/office/drawing/2014/main" id="{EFFC4E63-825F-2245-9C66-2D3A5D756EB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0" name="40 Conector recto">
                <a:extLst>
                  <a:ext uri="{FF2B5EF4-FFF2-40B4-BE49-F238E27FC236}">
                    <a16:creationId xmlns:a16="http://schemas.microsoft.com/office/drawing/2014/main" id="{2CB12EBC-0127-564E-8A87-CC299B72ACD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1" name="41 Elipse">
                <a:extLst>
                  <a:ext uri="{FF2B5EF4-FFF2-40B4-BE49-F238E27FC236}">
                    <a16:creationId xmlns:a16="http://schemas.microsoft.com/office/drawing/2014/main" id="{54722BFC-DD9B-5E43-B530-2DBACBF1BA13}"/>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8" name="TextBox 81">
              <a:extLst>
                <a:ext uri="{FF2B5EF4-FFF2-40B4-BE49-F238E27FC236}">
                  <a16:creationId xmlns:a16="http://schemas.microsoft.com/office/drawing/2014/main" id="{E7AC2033-12B5-E446-8AC8-635A3D0DE1B4}"/>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1998</a:t>
              </a:r>
            </a:p>
          </p:txBody>
        </p:sp>
      </p:grpSp>
      <p:grpSp>
        <p:nvGrpSpPr>
          <p:cNvPr id="119" name="Gruppo 118">
            <a:extLst>
              <a:ext uri="{FF2B5EF4-FFF2-40B4-BE49-F238E27FC236}">
                <a16:creationId xmlns:a16="http://schemas.microsoft.com/office/drawing/2014/main" id="{08DCA5FD-39CC-464B-B188-030D809816CE}"/>
              </a:ext>
            </a:extLst>
          </p:cNvPr>
          <p:cNvGrpSpPr/>
          <p:nvPr/>
        </p:nvGrpSpPr>
        <p:grpSpPr>
          <a:xfrm>
            <a:off x="5201894" y="3053992"/>
            <a:ext cx="970306" cy="1899008"/>
            <a:chOff x="1406643" y="2992820"/>
            <a:chExt cx="970306" cy="1899008"/>
          </a:xfrm>
        </p:grpSpPr>
        <p:sp>
          <p:nvSpPr>
            <p:cNvPr id="120" name="Rectangle 58">
              <a:extLst>
                <a:ext uri="{FF2B5EF4-FFF2-40B4-BE49-F238E27FC236}">
                  <a16:creationId xmlns:a16="http://schemas.microsoft.com/office/drawing/2014/main" id="{ED5B4A60-8D30-8A48-97C9-1FE59799DD09}"/>
                </a:ext>
              </a:extLst>
            </p:cNvPr>
            <p:cNvSpPr/>
            <p:nvPr/>
          </p:nvSpPr>
          <p:spPr>
            <a:xfrm>
              <a:off x="1406643" y="4368608"/>
              <a:ext cx="970306" cy="523220"/>
            </a:xfrm>
            <a:prstGeom prst="rect">
              <a:avLst/>
            </a:prstGeom>
          </p:spPr>
          <p:txBody>
            <a:bodyPr wrap="square">
              <a:spAutoFit/>
            </a:bodyPr>
            <a:lstStyle/>
            <a:p>
              <a:pPr algn="ctr"/>
              <a:r>
                <a:rPr lang="en-US" sz="1400" b="1" dirty="0">
                  <a:solidFill>
                    <a:schemeClr val="bg2">
                      <a:lumMod val="10000"/>
                    </a:schemeClr>
                  </a:solidFill>
                </a:rPr>
                <a:t>Intel Pentium 4</a:t>
              </a:r>
            </a:p>
          </p:txBody>
        </p:sp>
        <p:grpSp>
          <p:nvGrpSpPr>
            <p:cNvPr id="121" name="4 Grupo">
              <a:extLst>
                <a:ext uri="{FF2B5EF4-FFF2-40B4-BE49-F238E27FC236}">
                  <a16:creationId xmlns:a16="http://schemas.microsoft.com/office/drawing/2014/main" id="{2CB3BD9C-8C6A-4D4B-B4B8-E4AD5DB8E3CE}"/>
                </a:ext>
              </a:extLst>
            </p:cNvPr>
            <p:cNvGrpSpPr/>
            <p:nvPr/>
          </p:nvGrpSpPr>
          <p:grpSpPr>
            <a:xfrm>
              <a:off x="1759689" y="3352235"/>
              <a:ext cx="190506" cy="976685"/>
              <a:chOff x="2459025" y="2570898"/>
              <a:chExt cx="135019" cy="929095"/>
            </a:xfrm>
          </p:grpSpPr>
          <p:sp>
            <p:nvSpPr>
              <p:cNvPr id="123" name="26 Elipse">
                <a:extLst>
                  <a:ext uri="{FF2B5EF4-FFF2-40B4-BE49-F238E27FC236}">
                    <a16:creationId xmlns:a16="http://schemas.microsoft.com/office/drawing/2014/main" id="{7340EC71-5D0D-9044-ADDE-C6B3A1D06F3A}"/>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24" name="42 Conector recto">
                <a:extLst>
                  <a:ext uri="{FF2B5EF4-FFF2-40B4-BE49-F238E27FC236}">
                    <a16:creationId xmlns:a16="http://schemas.microsoft.com/office/drawing/2014/main" id="{34ED764A-B365-FD4C-8F0C-9B20F3682EAB}"/>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5" name="48 Elipse">
                <a:extLst>
                  <a:ext uri="{FF2B5EF4-FFF2-40B4-BE49-F238E27FC236}">
                    <a16:creationId xmlns:a16="http://schemas.microsoft.com/office/drawing/2014/main" id="{32460443-4408-6840-BED1-9C3416996A30}"/>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2" name="TextBox 85">
              <a:extLst>
                <a:ext uri="{FF2B5EF4-FFF2-40B4-BE49-F238E27FC236}">
                  <a16:creationId xmlns:a16="http://schemas.microsoft.com/office/drawing/2014/main" id="{2733E1DB-A335-0B4F-9BF7-D7551B5603CB}"/>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2000</a:t>
              </a:r>
            </a:p>
          </p:txBody>
        </p:sp>
      </p:grpSp>
      <p:grpSp>
        <p:nvGrpSpPr>
          <p:cNvPr id="126" name="Gruppo 125">
            <a:extLst>
              <a:ext uri="{FF2B5EF4-FFF2-40B4-BE49-F238E27FC236}">
                <a16:creationId xmlns:a16="http://schemas.microsoft.com/office/drawing/2014/main" id="{94EDCC20-E4A0-0941-BD81-73E009A779F6}"/>
              </a:ext>
            </a:extLst>
          </p:cNvPr>
          <p:cNvGrpSpPr/>
          <p:nvPr/>
        </p:nvGrpSpPr>
        <p:grpSpPr>
          <a:xfrm>
            <a:off x="6949277" y="2985246"/>
            <a:ext cx="1066800" cy="1885491"/>
            <a:chOff x="1345520" y="2992820"/>
            <a:chExt cx="1066800" cy="1885491"/>
          </a:xfrm>
        </p:grpSpPr>
        <p:sp>
          <p:nvSpPr>
            <p:cNvPr id="127" name="Rectangle 58">
              <a:extLst>
                <a:ext uri="{FF2B5EF4-FFF2-40B4-BE49-F238E27FC236}">
                  <a16:creationId xmlns:a16="http://schemas.microsoft.com/office/drawing/2014/main" id="{1E0692DA-4DE2-C940-BF20-5B7257CC46D9}"/>
                </a:ext>
              </a:extLst>
            </p:cNvPr>
            <p:cNvSpPr/>
            <p:nvPr/>
          </p:nvSpPr>
          <p:spPr>
            <a:xfrm>
              <a:off x="1345520" y="4355091"/>
              <a:ext cx="1066800" cy="523220"/>
            </a:xfrm>
            <a:prstGeom prst="rect">
              <a:avLst/>
            </a:prstGeom>
          </p:spPr>
          <p:txBody>
            <a:bodyPr wrap="square">
              <a:spAutoFit/>
            </a:bodyPr>
            <a:lstStyle/>
            <a:p>
              <a:pPr algn="ctr"/>
              <a:r>
                <a:rPr lang="en-US" sz="1400" b="1" dirty="0">
                  <a:solidFill>
                    <a:schemeClr val="bg2">
                      <a:lumMod val="10000"/>
                    </a:schemeClr>
                  </a:solidFill>
                </a:rPr>
                <a:t>Intel Pentium M</a:t>
              </a:r>
            </a:p>
          </p:txBody>
        </p:sp>
        <p:grpSp>
          <p:nvGrpSpPr>
            <p:cNvPr id="128" name="4 Grupo">
              <a:extLst>
                <a:ext uri="{FF2B5EF4-FFF2-40B4-BE49-F238E27FC236}">
                  <a16:creationId xmlns:a16="http://schemas.microsoft.com/office/drawing/2014/main" id="{12DCE03C-1E48-684D-9C90-36D799A3B5CE}"/>
                </a:ext>
              </a:extLst>
            </p:cNvPr>
            <p:cNvGrpSpPr/>
            <p:nvPr/>
          </p:nvGrpSpPr>
          <p:grpSpPr>
            <a:xfrm>
              <a:off x="1759689" y="3352235"/>
              <a:ext cx="190506" cy="976685"/>
              <a:chOff x="2459025" y="2570898"/>
              <a:chExt cx="135019" cy="929095"/>
            </a:xfrm>
          </p:grpSpPr>
          <p:sp>
            <p:nvSpPr>
              <p:cNvPr id="130" name="26 Elipse">
                <a:extLst>
                  <a:ext uri="{FF2B5EF4-FFF2-40B4-BE49-F238E27FC236}">
                    <a16:creationId xmlns:a16="http://schemas.microsoft.com/office/drawing/2014/main" id="{D8E65F22-E5DC-8541-B629-A79A4F33F2F8}"/>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1" name="42 Conector recto">
                <a:extLst>
                  <a:ext uri="{FF2B5EF4-FFF2-40B4-BE49-F238E27FC236}">
                    <a16:creationId xmlns:a16="http://schemas.microsoft.com/office/drawing/2014/main" id="{22EB14C5-1B70-B249-93AD-11CA18043AC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2" name="48 Elipse">
                <a:extLst>
                  <a:ext uri="{FF2B5EF4-FFF2-40B4-BE49-F238E27FC236}">
                    <a16:creationId xmlns:a16="http://schemas.microsoft.com/office/drawing/2014/main" id="{E3EE4AAF-0E66-9E4C-8445-9C8A5FB6123E}"/>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9" name="TextBox 85">
              <a:extLst>
                <a:ext uri="{FF2B5EF4-FFF2-40B4-BE49-F238E27FC236}">
                  <a16:creationId xmlns:a16="http://schemas.microsoft.com/office/drawing/2014/main" id="{E05EC423-9F81-6A4D-BBA5-A61675705D40}"/>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2003</a:t>
              </a: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6330440" y="2210185"/>
            <a:ext cx="734496" cy="1673560"/>
            <a:chOff x="378370" y="2200349"/>
            <a:chExt cx="734496" cy="1673560"/>
          </a:xfrm>
        </p:grpSpPr>
        <p:sp>
          <p:nvSpPr>
            <p:cNvPr id="134" name="Rectangle 55">
              <a:extLst>
                <a:ext uri="{FF2B5EF4-FFF2-40B4-BE49-F238E27FC236}">
                  <a16:creationId xmlns:a16="http://schemas.microsoft.com/office/drawing/2014/main" id="{4B3F2C99-F865-E245-956C-FBFC95DBC1BE}"/>
                </a:ext>
              </a:extLst>
            </p:cNvPr>
            <p:cNvSpPr/>
            <p:nvPr/>
          </p:nvSpPr>
          <p:spPr>
            <a:xfrm>
              <a:off x="378370" y="2200349"/>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grpSp>
        <p:nvGrpSpPr>
          <p:cNvPr id="140" name="Gruppo 139">
            <a:extLst>
              <a:ext uri="{FF2B5EF4-FFF2-40B4-BE49-F238E27FC236}">
                <a16:creationId xmlns:a16="http://schemas.microsoft.com/office/drawing/2014/main" id="{F3325D13-978A-8A44-95C5-F743888FE09A}"/>
              </a:ext>
            </a:extLst>
          </p:cNvPr>
          <p:cNvGrpSpPr/>
          <p:nvPr/>
        </p:nvGrpSpPr>
        <p:grpSpPr>
          <a:xfrm>
            <a:off x="7898333" y="1578115"/>
            <a:ext cx="1477520" cy="2411873"/>
            <a:chOff x="-70423" y="2017502"/>
            <a:chExt cx="1477520" cy="1819731"/>
          </a:xfrm>
        </p:grpSpPr>
        <p:sp>
          <p:nvSpPr>
            <p:cNvPr id="141" name="Rectangle 55">
              <a:extLst>
                <a:ext uri="{FF2B5EF4-FFF2-40B4-BE49-F238E27FC236}">
                  <a16:creationId xmlns:a16="http://schemas.microsoft.com/office/drawing/2014/main" id="{95A250C5-4177-FE49-B8AE-8E72E64F8995}"/>
                </a:ext>
              </a:extLst>
            </p:cNvPr>
            <p:cNvSpPr/>
            <p:nvPr/>
          </p:nvSpPr>
          <p:spPr>
            <a:xfrm>
              <a:off x="-70423" y="2017502"/>
              <a:ext cx="1477520" cy="534092"/>
            </a:xfrm>
            <a:prstGeom prst="rect">
              <a:avLst/>
            </a:prstGeom>
          </p:spPr>
          <p:txBody>
            <a:bodyPr wrap="none">
              <a:spAutoFit/>
            </a:bodyPr>
            <a:lstStyle/>
            <a:p>
              <a:pPr algn="ctr"/>
              <a:r>
                <a:rPr lang="en-US" sz="2000" b="1" dirty="0">
                  <a:solidFill>
                    <a:schemeClr val="bg2">
                      <a:lumMod val="10000"/>
                    </a:schemeClr>
                  </a:solidFill>
                </a:rPr>
                <a:t>ARM</a:t>
              </a:r>
            </a:p>
            <a:p>
              <a:pPr algn="ctr"/>
              <a:r>
                <a:rPr lang="en-US" sz="2000" b="1" dirty="0">
                  <a:solidFill>
                    <a:schemeClr val="bg2">
                      <a:lumMod val="10000"/>
                    </a:schemeClr>
                  </a:solidFill>
                </a:rPr>
                <a:t>Cortex – M3</a:t>
              </a:r>
            </a:p>
          </p:txBody>
        </p:sp>
        <p:grpSp>
          <p:nvGrpSpPr>
            <p:cNvPr id="142" name="2 Grupo">
              <a:extLst>
                <a:ext uri="{FF2B5EF4-FFF2-40B4-BE49-F238E27FC236}">
                  <a16:creationId xmlns:a16="http://schemas.microsoft.com/office/drawing/2014/main" id="{DBB94C50-8EA4-D24B-AD51-BE8CF6A6B87D}"/>
                </a:ext>
              </a:extLst>
            </p:cNvPr>
            <p:cNvGrpSpPr/>
            <p:nvPr/>
          </p:nvGrpSpPr>
          <p:grpSpPr>
            <a:xfrm>
              <a:off x="586624" y="2529080"/>
              <a:ext cx="203363" cy="965112"/>
              <a:chOff x="645067" y="1787812"/>
              <a:chExt cx="144131" cy="918086"/>
            </a:xfrm>
          </p:grpSpPr>
          <p:sp>
            <p:nvSpPr>
              <p:cNvPr id="144" name="25 Elipse">
                <a:extLst>
                  <a:ext uri="{FF2B5EF4-FFF2-40B4-BE49-F238E27FC236}">
                    <a16:creationId xmlns:a16="http://schemas.microsoft.com/office/drawing/2014/main" id="{F165128C-8A60-CC42-8A98-7759A4E03DFA}"/>
                  </a:ext>
                </a:extLst>
              </p:cNvPr>
              <p:cNvSpPr/>
              <p:nvPr/>
            </p:nvSpPr>
            <p:spPr>
              <a:xfrm>
                <a:off x="645067" y="2599047"/>
                <a:ext cx="144131" cy="1068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45" name="40 Conector recto">
                <a:extLst>
                  <a:ext uri="{FF2B5EF4-FFF2-40B4-BE49-F238E27FC236}">
                    <a16:creationId xmlns:a16="http://schemas.microsoft.com/office/drawing/2014/main" id="{4FDF428A-94FC-374F-B5A1-4692C534BFD3}"/>
                  </a:ext>
                </a:extLst>
              </p:cNvPr>
              <p:cNvCxnSpPr/>
              <p:nvPr/>
            </p:nvCxnSpPr>
            <p:spPr>
              <a:xfrm flipV="1">
                <a:off x="711975" y="1871906"/>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6" name="41 Elipse">
                <a:extLst>
                  <a:ext uri="{FF2B5EF4-FFF2-40B4-BE49-F238E27FC236}">
                    <a16:creationId xmlns:a16="http://schemas.microsoft.com/office/drawing/2014/main" id="{8F69FDB0-B342-0449-AC1E-173D6ACB10E8}"/>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43" name="TextBox 81">
              <a:extLst>
                <a:ext uri="{FF2B5EF4-FFF2-40B4-BE49-F238E27FC236}">
                  <a16:creationId xmlns:a16="http://schemas.microsoft.com/office/drawing/2014/main" id="{A7D85BB7-DF4E-1147-9906-8BAD6EA3E631}"/>
                </a:ext>
              </a:extLst>
            </p:cNvPr>
            <p:cNvSpPr txBox="1"/>
            <p:nvPr/>
          </p:nvSpPr>
          <p:spPr>
            <a:xfrm>
              <a:off x="318281" y="3535355"/>
              <a:ext cx="704040" cy="301878"/>
            </a:xfrm>
            <a:prstGeom prst="rect">
              <a:avLst/>
            </a:prstGeom>
            <a:noFill/>
          </p:spPr>
          <p:txBody>
            <a:bodyPr wrap="none" rtlCol="0">
              <a:spAutoFit/>
            </a:bodyPr>
            <a:lstStyle/>
            <a:p>
              <a:pPr algn="r"/>
              <a:r>
                <a:rPr lang="en-US" sz="2000" b="1" dirty="0">
                  <a:solidFill>
                    <a:schemeClr val="accent2">
                      <a:lumMod val="50000"/>
                    </a:schemeClr>
                  </a:solidFill>
                </a:rPr>
                <a:t>2004</a:t>
              </a:r>
              <a:endParaRPr lang="en-US" sz="1600" b="1" dirty="0">
                <a:solidFill>
                  <a:schemeClr val="accent2">
                    <a:lumMod val="50000"/>
                  </a:schemeClr>
                </a:solidFill>
              </a:endParaRPr>
            </a:p>
          </p:txBody>
        </p:sp>
      </p:grpSp>
      <p:grpSp>
        <p:nvGrpSpPr>
          <p:cNvPr id="168" name="Gruppo 167">
            <a:extLst>
              <a:ext uri="{FF2B5EF4-FFF2-40B4-BE49-F238E27FC236}">
                <a16:creationId xmlns:a16="http://schemas.microsoft.com/office/drawing/2014/main" id="{1DB2FB08-C226-354E-A3FE-DDD0BF812F4E}"/>
              </a:ext>
            </a:extLst>
          </p:cNvPr>
          <p:cNvGrpSpPr/>
          <p:nvPr/>
        </p:nvGrpSpPr>
        <p:grpSpPr>
          <a:xfrm>
            <a:off x="9850094" y="2952125"/>
            <a:ext cx="894106" cy="2185541"/>
            <a:chOff x="1406643" y="2890953"/>
            <a:chExt cx="894106" cy="2185541"/>
          </a:xfrm>
        </p:grpSpPr>
        <p:sp>
          <p:nvSpPr>
            <p:cNvPr id="169" name="Rectangle 58">
              <a:extLst>
                <a:ext uri="{FF2B5EF4-FFF2-40B4-BE49-F238E27FC236}">
                  <a16:creationId xmlns:a16="http://schemas.microsoft.com/office/drawing/2014/main" id="{87C39553-D025-AA4D-8573-220FE20C9BF3}"/>
                </a:ext>
              </a:extLst>
            </p:cNvPr>
            <p:cNvSpPr/>
            <p:nvPr/>
          </p:nvSpPr>
          <p:spPr>
            <a:xfrm>
              <a:off x="1406643" y="4368608"/>
              <a:ext cx="894106" cy="707886"/>
            </a:xfrm>
            <a:prstGeom prst="rect">
              <a:avLst/>
            </a:prstGeom>
          </p:spPr>
          <p:txBody>
            <a:bodyPr wrap="square">
              <a:spAutoFit/>
            </a:bodyPr>
            <a:lstStyle/>
            <a:p>
              <a:pPr algn="ctr"/>
              <a:r>
                <a:rPr lang="en-US" sz="2000" b="1" dirty="0">
                  <a:solidFill>
                    <a:schemeClr val="bg2">
                      <a:lumMod val="10000"/>
                    </a:schemeClr>
                  </a:solidFill>
                </a:rPr>
                <a:t>Intel Quark</a:t>
              </a:r>
            </a:p>
          </p:txBody>
        </p:sp>
        <p:grpSp>
          <p:nvGrpSpPr>
            <p:cNvPr id="170" name="4 Grupo">
              <a:extLst>
                <a:ext uri="{FF2B5EF4-FFF2-40B4-BE49-F238E27FC236}">
                  <a16:creationId xmlns:a16="http://schemas.microsoft.com/office/drawing/2014/main" id="{6E991FE6-BC92-5F47-825A-7E6C2BE30B54}"/>
                </a:ext>
              </a:extLst>
            </p:cNvPr>
            <p:cNvGrpSpPr/>
            <p:nvPr/>
          </p:nvGrpSpPr>
          <p:grpSpPr>
            <a:xfrm>
              <a:off x="1759689" y="3352235"/>
              <a:ext cx="190506" cy="976685"/>
              <a:chOff x="2459025" y="2570898"/>
              <a:chExt cx="135019" cy="929095"/>
            </a:xfrm>
          </p:grpSpPr>
          <p:sp>
            <p:nvSpPr>
              <p:cNvPr id="172" name="26 Elipse">
                <a:extLst>
                  <a:ext uri="{FF2B5EF4-FFF2-40B4-BE49-F238E27FC236}">
                    <a16:creationId xmlns:a16="http://schemas.microsoft.com/office/drawing/2014/main" id="{906F464A-3798-684E-B842-9C9CCBF2606D}"/>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3" name="42 Conector recto">
                <a:extLst>
                  <a:ext uri="{FF2B5EF4-FFF2-40B4-BE49-F238E27FC236}">
                    <a16:creationId xmlns:a16="http://schemas.microsoft.com/office/drawing/2014/main" id="{AB690640-FCDA-E246-A3CA-B8C0DDD441E0}"/>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 name="48 Elipse">
                <a:extLst>
                  <a:ext uri="{FF2B5EF4-FFF2-40B4-BE49-F238E27FC236}">
                    <a16:creationId xmlns:a16="http://schemas.microsoft.com/office/drawing/2014/main" id="{A6536F06-0A5C-934C-8D4C-489F307BFE23}"/>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1" name="TextBox 85">
              <a:extLst>
                <a:ext uri="{FF2B5EF4-FFF2-40B4-BE49-F238E27FC236}">
                  <a16:creationId xmlns:a16="http://schemas.microsoft.com/office/drawing/2014/main" id="{22EF6F97-022F-8E4B-A847-2617B249465F}"/>
                </a:ext>
              </a:extLst>
            </p:cNvPr>
            <p:cNvSpPr txBox="1"/>
            <p:nvPr/>
          </p:nvSpPr>
          <p:spPr>
            <a:xfrm>
              <a:off x="1499833" y="2890953"/>
              <a:ext cx="704039" cy="400110"/>
            </a:xfrm>
            <a:prstGeom prst="rect">
              <a:avLst/>
            </a:prstGeom>
            <a:noFill/>
          </p:spPr>
          <p:txBody>
            <a:bodyPr wrap="none" rtlCol="0">
              <a:spAutoFit/>
            </a:bodyPr>
            <a:lstStyle/>
            <a:p>
              <a:r>
                <a:rPr lang="en-US" sz="2000" b="1" dirty="0">
                  <a:solidFill>
                    <a:schemeClr val="accent5">
                      <a:lumMod val="50000"/>
                    </a:schemeClr>
                  </a:solidFill>
                </a:rPr>
                <a:t>2013</a:t>
              </a:r>
              <a:endParaRPr lang="en-US" sz="1600" b="1" dirty="0">
                <a:solidFill>
                  <a:schemeClr val="accent5">
                    <a:lumMod val="50000"/>
                  </a:schemeClr>
                </a:solidFill>
              </a:endParaRPr>
            </a:p>
          </p:txBody>
        </p:sp>
      </p:grpSp>
      <p:sp>
        <p:nvSpPr>
          <p:cNvPr id="2" name="Segnaposto piè di pagina 1">
            <a:extLst>
              <a:ext uri="{FF2B5EF4-FFF2-40B4-BE49-F238E27FC236}">
                <a16:creationId xmlns:a16="http://schemas.microsoft.com/office/drawing/2014/main" id="{675B827A-6B3B-BB41-88E2-67E5CBAD763B}"/>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CAC9EACA-F2E7-9E42-993E-3831F1B827C5}"/>
              </a:ext>
            </a:extLst>
          </p:cNvPr>
          <p:cNvSpPr>
            <a:spLocks noGrp="1"/>
          </p:cNvSpPr>
          <p:nvPr>
            <p:ph type="sldNum" sz="quarter" idx="12"/>
          </p:nvPr>
        </p:nvSpPr>
        <p:spPr/>
        <p:txBody>
          <a:bodyPr/>
          <a:lstStyle/>
          <a:p>
            <a:fld id="{DEC90E6D-7B2E-4EC5-B9F8-35F4AE9AC514}" type="slidenum">
              <a:rPr lang="en-US" smtClean="0"/>
              <a:pPr/>
              <a:t>22</a:t>
            </a:fld>
            <a:endParaRPr lang="en-US" dirty="0"/>
          </a:p>
        </p:txBody>
      </p:sp>
      <p:sp>
        <p:nvSpPr>
          <p:cNvPr id="85" name="Title 1">
            <a:extLst>
              <a:ext uri="{FF2B5EF4-FFF2-40B4-BE49-F238E27FC236}">
                <a16:creationId xmlns:a16="http://schemas.microsoft.com/office/drawing/2014/main" id="{B3BE67BB-C185-A040-B0C2-1D5A9A58BE92}"/>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grpSp>
        <p:nvGrpSpPr>
          <p:cNvPr id="87" name="Gruppo 86">
            <a:extLst>
              <a:ext uri="{FF2B5EF4-FFF2-40B4-BE49-F238E27FC236}">
                <a16:creationId xmlns:a16="http://schemas.microsoft.com/office/drawing/2014/main" id="{34BABBDA-79A1-384B-BC5F-3335887DDDA3}"/>
              </a:ext>
            </a:extLst>
          </p:cNvPr>
          <p:cNvGrpSpPr/>
          <p:nvPr/>
        </p:nvGrpSpPr>
        <p:grpSpPr>
          <a:xfrm>
            <a:off x="993603" y="990600"/>
            <a:ext cx="5976002" cy="457200"/>
            <a:chOff x="993603" y="990600"/>
            <a:chExt cx="5976002" cy="457200"/>
          </a:xfrm>
        </p:grpSpPr>
        <p:sp>
          <p:nvSpPr>
            <p:cNvPr id="88" name="Rettangolo 87">
              <a:extLst>
                <a:ext uri="{FF2B5EF4-FFF2-40B4-BE49-F238E27FC236}">
                  <a16:creationId xmlns:a16="http://schemas.microsoft.com/office/drawing/2014/main" id="{E44DD6D8-DFF1-1C43-B939-794582404B75}"/>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112" name="Connettore 1 111">
              <a:extLst>
                <a:ext uri="{FF2B5EF4-FFF2-40B4-BE49-F238E27FC236}">
                  <a16:creationId xmlns:a16="http://schemas.microsoft.com/office/drawing/2014/main" id="{4826BC45-20C1-E54C-B5DC-455706D65BB5}"/>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3" name="Rettangolo 112">
            <a:extLst>
              <a:ext uri="{FF2B5EF4-FFF2-40B4-BE49-F238E27FC236}">
                <a16:creationId xmlns:a16="http://schemas.microsoft.com/office/drawing/2014/main" id="{BABF499B-6C47-8149-A845-E0917AE32CB8}"/>
              </a:ext>
            </a:extLst>
          </p:cNvPr>
          <p:cNvSpPr/>
          <p:nvPr/>
        </p:nvSpPr>
        <p:spPr>
          <a:xfrm>
            <a:off x="9677400" y="2895600"/>
            <a:ext cx="1269293"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4" name="Rettangolo 113">
            <a:extLst>
              <a:ext uri="{FF2B5EF4-FFF2-40B4-BE49-F238E27FC236}">
                <a16:creationId xmlns:a16="http://schemas.microsoft.com/office/drawing/2014/main" id="{BC50437B-E033-4E4C-9153-D148DD074704}"/>
              </a:ext>
            </a:extLst>
          </p:cNvPr>
          <p:cNvSpPr/>
          <p:nvPr/>
        </p:nvSpPr>
        <p:spPr>
          <a:xfrm>
            <a:off x="7924800" y="1570640"/>
            <a:ext cx="1379164"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3042773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0F0947-DBBD-0148-BC6A-147CF0A132FF}"/>
              </a:ext>
            </a:extLst>
          </p:cNvPr>
          <p:cNvSpPr>
            <a:spLocks noGrp="1"/>
          </p:cNvSpPr>
          <p:nvPr>
            <p:ph type="title"/>
          </p:nvPr>
        </p:nvSpPr>
        <p:spPr>
          <a:xfrm>
            <a:off x="1104900" y="71175"/>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Microcontroller cores</a:t>
            </a:r>
            <a:endParaRPr lang="it-IT" dirty="0">
              <a:solidFill>
                <a:schemeClr val="tx2">
                  <a:lumMod val="50000"/>
                </a:schemeClr>
              </a:solidFill>
              <a:latin typeface="Roboto Light" panose="02000000000000000000" pitchFamily="2" charset="0"/>
              <a:ea typeface="Roboto Light" panose="02000000000000000000" pitchFamily="2" charset="0"/>
            </a:endParaRPr>
          </a:p>
        </p:txBody>
      </p:sp>
      <p:sp>
        <p:nvSpPr>
          <p:cNvPr id="3" name="Segnaposto piè di pagina 2">
            <a:extLst>
              <a:ext uri="{FF2B5EF4-FFF2-40B4-BE49-F238E27FC236}">
                <a16:creationId xmlns:a16="http://schemas.microsoft.com/office/drawing/2014/main" id="{7F6C1CEE-919F-7140-B015-7F7984F2D0D9}"/>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C8F3C32B-C38B-5E42-93D3-26EAD6EE0008}"/>
              </a:ext>
            </a:extLst>
          </p:cNvPr>
          <p:cNvSpPr>
            <a:spLocks noGrp="1"/>
          </p:cNvSpPr>
          <p:nvPr>
            <p:ph type="sldNum" sz="quarter" idx="12"/>
          </p:nvPr>
        </p:nvSpPr>
        <p:spPr/>
        <p:txBody>
          <a:bodyPr/>
          <a:lstStyle/>
          <a:p>
            <a:fld id="{DEC90E6D-7B2E-4EC5-B9F8-35F4AE9AC514}" type="slidenum">
              <a:rPr lang="en-US" smtClean="0"/>
              <a:pPr/>
              <a:t>23</a:t>
            </a:fld>
            <a:endParaRPr lang="en-US" dirty="0"/>
          </a:p>
        </p:txBody>
      </p:sp>
      <p:graphicFrame>
        <p:nvGraphicFramePr>
          <p:cNvPr id="5" name="Tabella 4">
            <a:extLst>
              <a:ext uri="{FF2B5EF4-FFF2-40B4-BE49-F238E27FC236}">
                <a16:creationId xmlns:a16="http://schemas.microsoft.com/office/drawing/2014/main" id="{E6052AC8-0D7E-E34E-96CA-0ACF32C7DF01}"/>
              </a:ext>
            </a:extLst>
          </p:cNvPr>
          <p:cNvGraphicFramePr>
            <a:graphicFrameLocks noGrp="1"/>
          </p:cNvGraphicFramePr>
          <p:nvPr>
            <p:extLst>
              <p:ext uri="{D42A27DB-BD31-4B8C-83A1-F6EECF244321}">
                <p14:modId xmlns:p14="http://schemas.microsoft.com/office/powerpoint/2010/main" val="1238458804"/>
              </p:ext>
            </p:extLst>
          </p:nvPr>
        </p:nvGraphicFramePr>
        <p:xfrm>
          <a:off x="927100" y="914400"/>
          <a:ext cx="4787900" cy="3505200"/>
        </p:xfrm>
        <a:graphic>
          <a:graphicData uri="http://schemas.openxmlformats.org/drawingml/2006/table">
            <a:tbl>
              <a:tblPr firstRow="1" bandRow="1">
                <a:tableStyleId>{21E4AEA4-8DFA-4A89-87EB-49C32662AFE0}</a:tableStyleId>
              </a:tblPr>
              <a:tblGrid>
                <a:gridCol w="1568450">
                  <a:extLst>
                    <a:ext uri="{9D8B030D-6E8A-4147-A177-3AD203B41FA5}">
                      <a16:colId xmlns:a16="http://schemas.microsoft.com/office/drawing/2014/main" val="198015006"/>
                    </a:ext>
                  </a:extLst>
                </a:gridCol>
                <a:gridCol w="3219450">
                  <a:extLst>
                    <a:ext uri="{9D8B030D-6E8A-4147-A177-3AD203B41FA5}">
                      <a16:colId xmlns:a16="http://schemas.microsoft.com/office/drawing/2014/main" val="1549531483"/>
                    </a:ext>
                  </a:extLst>
                </a:gridCol>
              </a:tblGrid>
              <a:tr h="498943">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Cortex-M3</a:t>
                      </a:r>
                    </a:p>
                  </a:txBody>
                  <a:tcPr/>
                </a:tc>
                <a:extLst>
                  <a:ext uri="{0D108BD9-81ED-4DB2-BD59-A6C34878D82A}">
                    <a16:rowId xmlns:a16="http://schemas.microsoft.com/office/drawing/2014/main" val="2197089808"/>
                  </a:ext>
                </a:extLst>
              </a:tr>
              <a:tr h="526196">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Cache</a:t>
                      </a:r>
                    </a:p>
                  </a:txBody>
                  <a:tcPr anchor="ctr">
                    <a:solidFill>
                      <a:schemeClr val="accent2"/>
                    </a:solidFill>
                  </a:tcPr>
                </a:tc>
                <a:tc>
                  <a:txBody>
                    <a:bodyPr/>
                    <a:lstStyle/>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Not present (Introduced in Cortex-M7).</a:t>
                      </a:r>
                    </a:p>
                  </a:txBody>
                  <a:tcPr anchor="ctr"/>
                </a:tc>
                <a:extLst>
                  <a:ext uri="{0D108BD9-81ED-4DB2-BD59-A6C34878D82A}">
                    <a16:rowId xmlns:a16="http://schemas.microsoft.com/office/drawing/2014/main" val="2944163469"/>
                  </a:ext>
                </a:extLst>
              </a:tr>
              <a:tr h="543909">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Registers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p>
                      <a:pPr marL="285750" marR="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1878470964"/>
                  </a:ext>
                </a:extLst>
              </a:tr>
              <a:tr h="1186674">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Instructions</a:t>
                      </a:r>
                    </a:p>
                  </a:txBody>
                  <a:tcPr anchor="ctr">
                    <a:solidFill>
                      <a:schemeClr val="accent2"/>
                    </a:solidFill>
                  </a:tcPr>
                </a:tc>
                <a:tc>
                  <a:txBody>
                    <a:bodyPr/>
                    <a:lstStyle/>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Thumb-1 and Thumb-2 instruction sets;</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ARM instruction sets support;</a:t>
                      </a:r>
                    </a:p>
                  </a:txBody>
                  <a:tcPr anchor="ctr"/>
                </a:tc>
                <a:extLst>
                  <a:ext uri="{0D108BD9-81ED-4DB2-BD59-A6C34878D82A}">
                    <a16:rowId xmlns:a16="http://schemas.microsoft.com/office/drawing/2014/main" val="544734280"/>
                  </a:ext>
                </a:extLst>
              </a:tr>
              <a:tr h="749478">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Architecture</a:t>
                      </a:r>
                    </a:p>
                  </a:txBody>
                  <a:tcPr anchor="ctr">
                    <a:solidFill>
                      <a:schemeClr val="accent2"/>
                    </a:solidFill>
                  </a:tcPr>
                </a:tc>
                <a:tc>
                  <a:txBody>
                    <a:bodyPr/>
                    <a:lstStyle/>
                    <a:p>
                      <a:pPr marL="95250" marR="0" indent="-952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RISC;</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95250" marR="0" indent="-952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Harvard architecture .</a:t>
                      </a:r>
                    </a:p>
                  </a:txBody>
                  <a:tcPr anchor="ctr"/>
                </a:tc>
                <a:extLst>
                  <a:ext uri="{0D108BD9-81ED-4DB2-BD59-A6C34878D82A}">
                    <a16:rowId xmlns:a16="http://schemas.microsoft.com/office/drawing/2014/main" val="2751867313"/>
                  </a:ext>
                </a:extLst>
              </a:tr>
            </a:tbl>
          </a:graphicData>
        </a:graphic>
      </p:graphicFrame>
      <p:graphicFrame>
        <p:nvGraphicFramePr>
          <p:cNvPr id="15" name="Tabella 14">
            <a:extLst>
              <a:ext uri="{FF2B5EF4-FFF2-40B4-BE49-F238E27FC236}">
                <a16:creationId xmlns:a16="http://schemas.microsoft.com/office/drawing/2014/main" id="{99DC326C-0BA0-0F48-8F8B-3FC125E7E915}"/>
              </a:ext>
            </a:extLst>
          </p:cNvPr>
          <p:cNvGraphicFramePr>
            <a:graphicFrameLocks noGrp="1"/>
          </p:cNvGraphicFramePr>
          <p:nvPr>
            <p:extLst>
              <p:ext uri="{D42A27DB-BD31-4B8C-83A1-F6EECF244321}">
                <p14:modId xmlns:p14="http://schemas.microsoft.com/office/powerpoint/2010/main" val="2217012467"/>
              </p:ext>
            </p:extLst>
          </p:nvPr>
        </p:nvGraphicFramePr>
        <p:xfrm>
          <a:off x="5994082" y="3121660"/>
          <a:ext cx="5308918" cy="3202940"/>
        </p:xfrm>
        <a:graphic>
          <a:graphicData uri="http://schemas.openxmlformats.org/drawingml/2006/table">
            <a:tbl>
              <a:tblPr firstRow="1" bandRow="1">
                <a:tableStyleId>{5C22544A-7EE6-4342-B048-85BDC9FD1C3A}</a:tableStyleId>
              </a:tblPr>
              <a:tblGrid>
                <a:gridCol w="1478584">
                  <a:extLst>
                    <a:ext uri="{9D8B030D-6E8A-4147-A177-3AD203B41FA5}">
                      <a16:colId xmlns:a16="http://schemas.microsoft.com/office/drawing/2014/main" val="2810240252"/>
                    </a:ext>
                  </a:extLst>
                </a:gridCol>
                <a:gridCol w="3830334">
                  <a:extLst>
                    <a:ext uri="{9D8B030D-6E8A-4147-A177-3AD203B41FA5}">
                      <a16:colId xmlns:a16="http://schemas.microsoft.com/office/drawing/2014/main" val="2863372924"/>
                    </a:ext>
                  </a:extLst>
                </a:gridCol>
              </a:tblGrid>
              <a:tr h="426058">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Intel Quark</a:t>
                      </a:r>
                    </a:p>
                  </a:txBody>
                  <a:tcPr/>
                </a:tc>
                <a:extLst>
                  <a:ext uri="{0D108BD9-81ED-4DB2-BD59-A6C34878D82A}">
                    <a16:rowId xmlns:a16="http://schemas.microsoft.com/office/drawing/2014/main" val="1027311561"/>
                  </a:ext>
                </a:extLst>
              </a:tr>
              <a:tr h="476304">
                <a:tc>
                  <a:txBody>
                    <a:bodyPr/>
                    <a:lstStyle/>
                    <a:p>
                      <a:pPr marL="0" algn="ctr" defTabSz="1218987" rtl="0" eaLnBrk="1" latinLnBrk="0" hangingPunct="1"/>
                      <a:r>
                        <a:rPr lang="en-US" sz="1800" b="0" i="0" kern="1200" noProof="0" dirty="0">
                          <a:solidFill>
                            <a:schemeClr val="tx2">
                              <a:lumMod val="20000"/>
                              <a:lumOff val="80000"/>
                            </a:schemeClr>
                          </a:solidFill>
                          <a:latin typeface="Roboto" panose="02000000000000000000" pitchFamily="2" charset="0"/>
                          <a:ea typeface="Roboto" panose="02000000000000000000" pitchFamily="2" charset="0"/>
                          <a:cs typeface="+mn-cs"/>
                        </a:rPr>
                        <a:t>Cache</a:t>
                      </a:r>
                    </a:p>
                  </a:txBody>
                  <a:tcPr anchor="ctr">
                    <a:solidFill>
                      <a:schemeClr val="accent1"/>
                    </a:solidFill>
                  </a:tcPr>
                </a:tc>
                <a:tc>
                  <a:txBody>
                    <a:bodyPr/>
                    <a:lstStyle/>
                    <a:p>
                      <a:pPr marL="95250" marR="0" lvl="0" indent="-952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L2: 16KB.</a:t>
                      </a:r>
                    </a:p>
                    <a:p>
                      <a:pPr marL="285750" marR="0" lvl="0" indent="-285750"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2079792526"/>
                  </a:ext>
                </a:extLst>
              </a:tr>
              <a:tr h="491544">
                <a:tc>
                  <a:txBody>
                    <a:bodyPr/>
                    <a:lstStyle/>
                    <a:p>
                      <a:pPr marL="0" algn="ctr" defTabSz="1218987" rtl="0" eaLnBrk="1" latinLnBrk="0" hangingPunct="1"/>
                      <a:r>
                        <a:rPr lang="en-US" sz="1800" b="0" i="0" kern="1200" noProof="0" dirty="0">
                          <a:solidFill>
                            <a:schemeClr val="tx2">
                              <a:lumMod val="20000"/>
                              <a:lumOff val="80000"/>
                            </a:schemeClr>
                          </a:solidFill>
                          <a:latin typeface="Roboto" panose="02000000000000000000" pitchFamily="2" charset="0"/>
                          <a:ea typeface="Roboto" panose="02000000000000000000" pitchFamily="2" charset="0"/>
                          <a:cs typeface="+mn-cs"/>
                        </a:rPr>
                        <a:t>Registers</a:t>
                      </a:r>
                    </a:p>
                  </a:txBody>
                  <a:tcPr anchor="ctr">
                    <a:solidFill>
                      <a:schemeClr val="accent1"/>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extLst>
                  <a:ext uri="{0D108BD9-81ED-4DB2-BD59-A6C34878D82A}">
                    <a16:rowId xmlns:a16="http://schemas.microsoft.com/office/drawing/2014/main" val="3228796052"/>
                  </a:ext>
                </a:extLst>
              </a:tr>
              <a:tr h="474334">
                <a:tc>
                  <a:txBody>
                    <a:bodyPr/>
                    <a:lstStyle/>
                    <a:p>
                      <a:pPr marL="0" algn="ctr" defTabSz="1218987" rtl="0" eaLnBrk="1" latinLnBrk="0" hangingPunct="1"/>
                      <a:r>
                        <a:rPr lang="en-US" sz="1800" b="0" i="0" kern="1200" noProof="0" dirty="0">
                          <a:solidFill>
                            <a:schemeClr val="tx2">
                              <a:lumMod val="20000"/>
                              <a:lumOff val="80000"/>
                            </a:schemeClr>
                          </a:solidFill>
                          <a:latin typeface="Roboto" panose="02000000000000000000" pitchFamily="2" charset="0"/>
                          <a:ea typeface="Roboto" panose="02000000000000000000" pitchFamily="2" charset="0"/>
                          <a:cs typeface="+mn-cs"/>
                        </a:rPr>
                        <a:t>Instructions</a:t>
                      </a:r>
                    </a:p>
                  </a:txBody>
                  <a:tcPr anchor="ctr">
                    <a:solidFill>
                      <a:schemeClr val="accent1"/>
                    </a:solidFill>
                  </a:tcPr>
                </a:tc>
                <a:tc>
                  <a:txBody>
                    <a:bodyPr/>
                    <a:lstStyle/>
                    <a:p>
                      <a:pPr marL="92075" marR="0" lvl="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Equal to Pentium M;</a:t>
                      </a:r>
                      <a:b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92075" marR="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SMID support ;</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92075" marR="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Support to embedded operating systems .</a:t>
                      </a:r>
                    </a:p>
                  </a:txBody>
                  <a:tcPr anchor="ctr"/>
                </a:tc>
                <a:extLst>
                  <a:ext uri="{0D108BD9-81ED-4DB2-BD59-A6C34878D82A}">
                    <a16:rowId xmlns:a16="http://schemas.microsoft.com/office/drawing/2014/main" val="747993913"/>
                  </a:ext>
                </a:extLst>
              </a:tr>
              <a:tr h="608938">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b="0" i="0" kern="1200" noProof="0" dirty="0">
                          <a:solidFill>
                            <a:schemeClr val="tx2">
                              <a:lumMod val="20000"/>
                              <a:lumOff val="80000"/>
                            </a:schemeClr>
                          </a:solidFill>
                          <a:latin typeface="Roboto" panose="02000000000000000000" pitchFamily="2" charset="0"/>
                          <a:ea typeface="Roboto" panose="02000000000000000000" pitchFamily="2" charset="0"/>
                          <a:cs typeface="+mn-cs"/>
                        </a:rPr>
                        <a:t>Architecture</a:t>
                      </a:r>
                    </a:p>
                  </a:txBody>
                  <a:tcPr anchor="ctr">
                    <a:solidFill>
                      <a:schemeClr val="accent1"/>
                    </a:solidFill>
                  </a:tcPr>
                </a:tc>
                <a:tc>
                  <a:txBody>
                    <a:bodyPr/>
                    <a:lstStyle/>
                    <a:p>
                      <a:pPr marL="92075" marR="0" indent="-9207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CISC.</a:t>
                      </a:r>
                    </a:p>
                  </a:txBody>
                  <a:tcPr anchor="ctr"/>
                </a:tc>
                <a:extLst>
                  <a:ext uri="{0D108BD9-81ED-4DB2-BD59-A6C34878D82A}">
                    <a16:rowId xmlns:a16="http://schemas.microsoft.com/office/drawing/2014/main" val="4022031401"/>
                  </a:ext>
                </a:extLst>
              </a:tr>
            </a:tbl>
          </a:graphicData>
        </a:graphic>
      </p:graphicFrame>
    </p:spTree>
    <p:extLst>
      <p:ext uri="{BB962C8B-B14F-4D97-AF65-F5344CB8AC3E}">
        <p14:creationId xmlns:p14="http://schemas.microsoft.com/office/powerpoint/2010/main" val="426537214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743098" y="3276587"/>
            <a:ext cx="10547307" cy="251406"/>
            <a:chOff x="548552" y="2563145"/>
            <a:chExt cx="8137733" cy="77490"/>
          </a:xfrm>
        </p:grpSpPr>
        <p:cxnSp>
          <p:nvCxnSpPr>
            <p:cNvPr id="4" name="18 Conector recto"/>
            <p:cNvCxnSpPr>
              <a:cxnSpLocks/>
            </p:cNvCxnSpPr>
            <p:nvPr/>
          </p:nvCxnSpPr>
          <p:spPr>
            <a:xfrm>
              <a:off x="548552" y="261011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613447" y="2563145"/>
              <a:ext cx="72838" cy="66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dirty="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549711" y="2574058"/>
              <a:ext cx="72217" cy="6657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dirty="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716966" y="2142809"/>
            <a:ext cx="643124" cy="1743391"/>
            <a:chOff x="388525" y="2130518"/>
            <a:chExt cx="643124" cy="1743391"/>
          </a:xfrm>
        </p:grpSpPr>
        <p:sp>
          <p:nvSpPr>
            <p:cNvPr id="56" name="Rectangle 55"/>
            <p:cNvSpPr/>
            <p:nvPr/>
          </p:nvSpPr>
          <p:spPr>
            <a:xfrm>
              <a:off x="388525" y="2130518"/>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1620494"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1261875" y="2144325"/>
            <a:ext cx="643125" cy="1724671"/>
            <a:chOff x="400034" y="2149238"/>
            <a:chExt cx="643125" cy="1724671"/>
          </a:xfrm>
        </p:grpSpPr>
        <p:sp>
          <p:nvSpPr>
            <p:cNvPr id="72" name="Rectangle 55">
              <a:extLst>
                <a:ext uri="{FF2B5EF4-FFF2-40B4-BE49-F238E27FC236}">
                  <a16:creationId xmlns:a16="http://schemas.microsoft.com/office/drawing/2014/main" id="{C0E1CF47-C0C6-914C-8BBE-A459F9ED4CFA}"/>
                </a:ext>
              </a:extLst>
            </p:cNvPr>
            <p:cNvSpPr/>
            <p:nvPr/>
          </p:nvSpPr>
          <p:spPr>
            <a:xfrm>
              <a:off x="400034" y="2149238"/>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698603"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2827009" y="2970497"/>
            <a:ext cx="894106" cy="1927137"/>
            <a:chOff x="1393958" y="2992820"/>
            <a:chExt cx="894106" cy="1927137"/>
          </a:xfrm>
        </p:grpSpPr>
        <p:sp>
          <p:nvSpPr>
            <p:cNvPr id="95" name="Rectangle 58">
              <a:extLst>
                <a:ext uri="{FF2B5EF4-FFF2-40B4-BE49-F238E27FC236}">
                  <a16:creationId xmlns:a16="http://schemas.microsoft.com/office/drawing/2014/main" id="{A038254F-28D6-7745-9797-339642CE85DC}"/>
                </a:ext>
              </a:extLst>
            </p:cNvPr>
            <p:cNvSpPr/>
            <p:nvPr/>
          </p:nvSpPr>
          <p:spPr>
            <a:xfrm>
              <a:off x="1393958" y="4396737"/>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2404875" y="2172899"/>
            <a:ext cx="643125" cy="1710847"/>
            <a:chOff x="400034" y="2163062"/>
            <a:chExt cx="643125" cy="1710847"/>
          </a:xfrm>
        </p:grpSpPr>
        <p:sp>
          <p:nvSpPr>
            <p:cNvPr id="90" name="Rectangle 55">
              <a:extLst>
                <a:ext uri="{FF2B5EF4-FFF2-40B4-BE49-F238E27FC236}">
                  <a16:creationId xmlns:a16="http://schemas.microsoft.com/office/drawing/2014/main" id="{37EEF782-7B89-6347-AA24-9061FC377DC2}"/>
                </a:ext>
              </a:extLst>
            </p:cNvPr>
            <p:cNvSpPr/>
            <p:nvPr/>
          </p:nvSpPr>
          <p:spPr>
            <a:xfrm>
              <a:off x="400034" y="2163062"/>
              <a:ext cx="643125" cy="307777"/>
            </a:xfrm>
            <a:prstGeom prst="rect">
              <a:avLst/>
            </a:prstGeom>
          </p:spPr>
          <p:txBody>
            <a:bodyPr wrap="none">
              <a:spAutoFit/>
            </a:bodyPr>
            <a:lstStyle/>
            <a:p>
              <a:r>
                <a:rPr lang="en-US" sz="14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1994</a:t>
              </a:r>
            </a:p>
          </p:txBody>
        </p:sp>
      </p:grpSp>
      <p:grpSp>
        <p:nvGrpSpPr>
          <p:cNvPr id="105" name="Gruppo 104">
            <a:extLst>
              <a:ext uri="{FF2B5EF4-FFF2-40B4-BE49-F238E27FC236}">
                <a16:creationId xmlns:a16="http://schemas.microsoft.com/office/drawing/2014/main" id="{982A5235-2071-6048-8CCC-F723AB823587}"/>
              </a:ext>
            </a:extLst>
          </p:cNvPr>
          <p:cNvGrpSpPr/>
          <p:nvPr/>
        </p:nvGrpSpPr>
        <p:grpSpPr>
          <a:xfrm>
            <a:off x="3700275" y="2167983"/>
            <a:ext cx="643125" cy="1710847"/>
            <a:chOff x="400034" y="2163062"/>
            <a:chExt cx="643125" cy="1710847"/>
          </a:xfrm>
        </p:grpSpPr>
        <p:sp>
          <p:nvSpPr>
            <p:cNvPr id="106" name="Rectangle 55">
              <a:extLst>
                <a:ext uri="{FF2B5EF4-FFF2-40B4-BE49-F238E27FC236}">
                  <a16:creationId xmlns:a16="http://schemas.microsoft.com/office/drawing/2014/main" id="{3529DE6E-8407-9345-9971-7792D678BA13}"/>
                </a:ext>
              </a:extLst>
            </p:cNvPr>
            <p:cNvSpPr/>
            <p:nvPr/>
          </p:nvSpPr>
          <p:spPr>
            <a:xfrm>
              <a:off x="400034" y="2163062"/>
              <a:ext cx="643125" cy="307777"/>
            </a:xfrm>
            <a:prstGeom prst="rect">
              <a:avLst/>
            </a:prstGeom>
          </p:spPr>
          <p:txBody>
            <a:bodyPr wrap="none">
              <a:spAutoFit/>
            </a:bodyPr>
            <a:lstStyle/>
            <a:p>
              <a:r>
                <a:rPr lang="en-US" sz="1400" b="1" dirty="0">
                  <a:solidFill>
                    <a:schemeClr val="bg2">
                      <a:lumMod val="10000"/>
                    </a:schemeClr>
                  </a:solidFill>
                </a:rPr>
                <a:t>ARM9</a:t>
              </a:r>
            </a:p>
          </p:txBody>
        </p:sp>
        <p:grpSp>
          <p:nvGrpSpPr>
            <p:cNvPr id="107" name="2 Grupo">
              <a:extLst>
                <a:ext uri="{FF2B5EF4-FFF2-40B4-BE49-F238E27FC236}">
                  <a16:creationId xmlns:a16="http://schemas.microsoft.com/office/drawing/2014/main" id="{29606B8B-58F2-4248-A56F-F257BCFDD95D}"/>
                </a:ext>
              </a:extLst>
            </p:cNvPr>
            <p:cNvGrpSpPr/>
            <p:nvPr/>
          </p:nvGrpSpPr>
          <p:grpSpPr>
            <a:xfrm>
              <a:off x="586622" y="2529080"/>
              <a:ext cx="190506" cy="965113"/>
              <a:chOff x="645067" y="1787812"/>
              <a:chExt cx="135019" cy="918087"/>
            </a:xfrm>
          </p:grpSpPr>
          <p:sp>
            <p:nvSpPr>
              <p:cNvPr id="109" name="25 Elipse">
                <a:extLst>
                  <a:ext uri="{FF2B5EF4-FFF2-40B4-BE49-F238E27FC236}">
                    <a16:creationId xmlns:a16="http://schemas.microsoft.com/office/drawing/2014/main" id="{EFFC4E63-825F-2245-9C66-2D3A5D756EB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0" name="40 Conector recto">
                <a:extLst>
                  <a:ext uri="{FF2B5EF4-FFF2-40B4-BE49-F238E27FC236}">
                    <a16:creationId xmlns:a16="http://schemas.microsoft.com/office/drawing/2014/main" id="{2CB12EBC-0127-564E-8A87-CC299B72ACD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1" name="41 Elipse">
                <a:extLst>
                  <a:ext uri="{FF2B5EF4-FFF2-40B4-BE49-F238E27FC236}">
                    <a16:creationId xmlns:a16="http://schemas.microsoft.com/office/drawing/2014/main" id="{54722BFC-DD9B-5E43-B530-2DBACBF1BA13}"/>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8" name="TextBox 81">
              <a:extLst>
                <a:ext uri="{FF2B5EF4-FFF2-40B4-BE49-F238E27FC236}">
                  <a16:creationId xmlns:a16="http://schemas.microsoft.com/office/drawing/2014/main" id="{E7AC2033-12B5-E446-8AC8-635A3D0DE1B4}"/>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1998</a:t>
              </a:r>
            </a:p>
          </p:txBody>
        </p:sp>
      </p:grpSp>
      <p:grpSp>
        <p:nvGrpSpPr>
          <p:cNvPr id="119" name="Gruppo 118">
            <a:extLst>
              <a:ext uri="{FF2B5EF4-FFF2-40B4-BE49-F238E27FC236}">
                <a16:creationId xmlns:a16="http://schemas.microsoft.com/office/drawing/2014/main" id="{08DCA5FD-39CC-464B-B188-030D809816CE}"/>
              </a:ext>
            </a:extLst>
          </p:cNvPr>
          <p:cNvGrpSpPr/>
          <p:nvPr/>
        </p:nvGrpSpPr>
        <p:grpSpPr>
          <a:xfrm>
            <a:off x="4363694" y="2975414"/>
            <a:ext cx="995170" cy="1899008"/>
            <a:chOff x="1406643" y="2992820"/>
            <a:chExt cx="995170" cy="1899008"/>
          </a:xfrm>
        </p:grpSpPr>
        <p:sp>
          <p:nvSpPr>
            <p:cNvPr id="120" name="Rectangle 58">
              <a:extLst>
                <a:ext uri="{FF2B5EF4-FFF2-40B4-BE49-F238E27FC236}">
                  <a16:creationId xmlns:a16="http://schemas.microsoft.com/office/drawing/2014/main" id="{ED5B4A60-8D30-8A48-97C9-1FE59799DD09}"/>
                </a:ext>
              </a:extLst>
            </p:cNvPr>
            <p:cNvSpPr/>
            <p:nvPr/>
          </p:nvSpPr>
          <p:spPr>
            <a:xfrm>
              <a:off x="1406643" y="4368608"/>
              <a:ext cx="995170" cy="523220"/>
            </a:xfrm>
            <a:prstGeom prst="rect">
              <a:avLst/>
            </a:prstGeom>
          </p:spPr>
          <p:txBody>
            <a:bodyPr wrap="square">
              <a:spAutoFit/>
            </a:bodyPr>
            <a:lstStyle/>
            <a:p>
              <a:pPr algn="ctr"/>
              <a:r>
                <a:rPr lang="en-US" sz="1400" b="1" dirty="0">
                  <a:solidFill>
                    <a:schemeClr val="bg2">
                      <a:lumMod val="10000"/>
                    </a:schemeClr>
                  </a:solidFill>
                </a:rPr>
                <a:t>Intel Pentium 4</a:t>
              </a:r>
            </a:p>
          </p:txBody>
        </p:sp>
        <p:grpSp>
          <p:nvGrpSpPr>
            <p:cNvPr id="121" name="4 Grupo">
              <a:extLst>
                <a:ext uri="{FF2B5EF4-FFF2-40B4-BE49-F238E27FC236}">
                  <a16:creationId xmlns:a16="http://schemas.microsoft.com/office/drawing/2014/main" id="{2CB3BD9C-8C6A-4D4B-B4B8-E4AD5DB8E3CE}"/>
                </a:ext>
              </a:extLst>
            </p:cNvPr>
            <p:cNvGrpSpPr/>
            <p:nvPr/>
          </p:nvGrpSpPr>
          <p:grpSpPr>
            <a:xfrm>
              <a:off x="1759689" y="3352235"/>
              <a:ext cx="190506" cy="976685"/>
              <a:chOff x="2459025" y="2570898"/>
              <a:chExt cx="135019" cy="929095"/>
            </a:xfrm>
          </p:grpSpPr>
          <p:sp>
            <p:nvSpPr>
              <p:cNvPr id="123" name="26 Elipse">
                <a:extLst>
                  <a:ext uri="{FF2B5EF4-FFF2-40B4-BE49-F238E27FC236}">
                    <a16:creationId xmlns:a16="http://schemas.microsoft.com/office/drawing/2014/main" id="{7340EC71-5D0D-9044-ADDE-C6B3A1D06F3A}"/>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24" name="42 Conector recto">
                <a:extLst>
                  <a:ext uri="{FF2B5EF4-FFF2-40B4-BE49-F238E27FC236}">
                    <a16:creationId xmlns:a16="http://schemas.microsoft.com/office/drawing/2014/main" id="{34ED764A-B365-FD4C-8F0C-9B20F3682EAB}"/>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5" name="48 Elipse">
                <a:extLst>
                  <a:ext uri="{FF2B5EF4-FFF2-40B4-BE49-F238E27FC236}">
                    <a16:creationId xmlns:a16="http://schemas.microsoft.com/office/drawing/2014/main" id="{32460443-4408-6840-BED1-9C3416996A30}"/>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2" name="TextBox 85">
              <a:extLst>
                <a:ext uri="{FF2B5EF4-FFF2-40B4-BE49-F238E27FC236}">
                  <a16:creationId xmlns:a16="http://schemas.microsoft.com/office/drawing/2014/main" id="{2733E1DB-A335-0B4F-9BF7-D7551B5603CB}"/>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2000</a:t>
              </a:r>
            </a:p>
          </p:txBody>
        </p:sp>
      </p:grpSp>
      <p:grpSp>
        <p:nvGrpSpPr>
          <p:cNvPr id="126" name="Gruppo 125">
            <a:extLst>
              <a:ext uri="{FF2B5EF4-FFF2-40B4-BE49-F238E27FC236}">
                <a16:creationId xmlns:a16="http://schemas.microsoft.com/office/drawing/2014/main" id="{94EDCC20-E4A0-0941-BD81-73E009A779F6}"/>
              </a:ext>
            </a:extLst>
          </p:cNvPr>
          <p:cNvGrpSpPr/>
          <p:nvPr/>
        </p:nvGrpSpPr>
        <p:grpSpPr>
          <a:xfrm>
            <a:off x="6136721" y="2985246"/>
            <a:ext cx="1000578" cy="1908558"/>
            <a:chOff x="1350870" y="2992820"/>
            <a:chExt cx="1000578" cy="1908558"/>
          </a:xfrm>
        </p:grpSpPr>
        <p:sp>
          <p:nvSpPr>
            <p:cNvPr id="127" name="Rectangle 58">
              <a:extLst>
                <a:ext uri="{FF2B5EF4-FFF2-40B4-BE49-F238E27FC236}">
                  <a16:creationId xmlns:a16="http://schemas.microsoft.com/office/drawing/2014/main" id="{1E0692DA-4DE2-C940-BF20-5B7257CC46D9}"/>
                </a:ext>
              </a:extLst>
            </p:cNvPr>
            <p:cNvSpPr/>
            <p:nvPr/>
          </p:nvSpPr>
          <p:spPr>
            <a:xfrm>
              <a:off x="1350870" y="4378158"/>
              <a:ext cx="1000578" cy="523220"/>
            </a:xfrm>
            <a:prstGeom prst="rect">
              <a:avLst/>
            </a:prstGeom>
          </p:spPr>
          <p:txBody>
            <a:bodyPr wrap="square">
              <a:spAutoFit/>
            </a:bodyPr>
            <a:lstStyle/>
            <a:p>
              <a:pPr algn="ctr"/>
              <a:r>
                <a:rPr lang="en-US" sz="1400" b="1" dirty="0">
                  <a:solidFill>
                    <a:schemeClr val="bg2">
                      <a:lumMod val="10000"/>
                    </a:schemeClr>
                  </a:solidFill>
                </a:rPr>
                <a:t>Intel Pentium M</a:t>
              </a:r>
            </a:p>
          </p:txBody>
        </p:sp>
        <p:grpSp>
          <p:nvGrpSpPr>
            <p:cNvPr id="128" name="4 Grupo">
              <a:extLst>
                <a:ext uri="{FF2B5EF4-FFF2-40B4-BE49-F238E27FC236}">
                  <a16:creationId xmlns:a16="http://schemas.microsoft.com/office/drawing/2014/main" id="{12DCE03C-1E48-684D-9C90-36D799A3B5CE}"/>
                </a:ext>
              </a:extLst>
            </p:cNvPr>
            <p:cNvGrpSpPr/>
            <p:nvPr/>
          </p:nvGrpSpPr>
          <p:grpSpPr>
            <a:xfrm>
              <a:off x="1759689" y="3352235"/>
              <a:ext cx="190506" cy="976685"/>
              <a:chOff x="2459025" y="2570898"/>
              <a:chExt cx="135019" cy="929095"/>
            </a:xfrm>
          </p:grpSpPr>
          <p:sp>
            <p:nvSpPr>
              <p:cNvPr id="130" name="26 Elipse">
                <a:extLst>
                  <a:ext uri="{FF2B5EF4-FFF2-40B4-BE49-F238E27FC236}">
                    <a16:creationId xmlns:a16="http://schemas.microsoft.com/office/drawing/2014/main" id="{D8E65F22-E5DC-8541-B629-A79A4F33F2F8}"/>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1" name="42 Conector recto">
                <a:extLst>
                  <a:ext uri="{FF2B5EF4-FFF2-40B4-BE49-F238E27FC236}">
                    <a16:creationId xmlns:a16="http://schemas.microsoft.com/office/drawing/2014/main" id="{22EB14C5-1B70-B249-93AD-11CA18043AC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2" name="48 Elipse">
                <a:extLst>
                  <a:ext uri="{FF2B5EF4-FFF2-40B4-BE49-F238E27FC236}">
                    <a16:creationId xmlns:a16="http://schemas.microsoft.com/office/drawing/2014/main" id="{E3EE4AAF-0E66-9E4C-8445-9C8A5FB6123E}"/>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9" name="TextBox 85">
              <a:extLst>
                <a:ext uri="{FF2B5EF4-FFF2-40B4-BE49-F238E27FC236}">
                  <a16:creationId xmlns:a16="http://schemas.microsoft.com/office/drawing/2014/main" id="{E05EC423-9F81-6A4D-BBA5-A61675705D40}"/>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2003</a:t>
              </a: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5358864" y="2172899"/>
            <a:ext cx="734496" cy="1710846"/>
            <a:chOff x="397394" y="2163063"/>
            <a:chExt cx="734496" cy="1710846"/>
          </a:xfrm>
        </p:grpSpPr>
        <p:sp>
          <p:nvSpPr>
            <p:cNvPr id="134" name="Rectangle 55">
              <a:extLst>
                <a:ext uri="{FF2B5EF4-FFF2-40B4-BE49-F238E27FC236}">
                  <a16:creationId xmlns:a16="http://schemas.microsoft.com/office/drawing/2014/main" id="{4B3F2C99-F865-E245-956C-FBFC95DBC1BE}"/>
                </a:ext>
              </a:extLst>
            </p:cNvPr>
            <p:cNvSpPr/>
            <p:nvPr/>
          </p:nvSpPr>
          <p:spPr>
            <a:xfrm>
              <a:off x="397394" y="2163063"/>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grpSp>
        <p:nvGrpSpPr>
          <p:cNvPr id="140" name="Gruppo 139">
            <a:extLst>
              <a:ext uri="{FF2B5EF4-FFF2-40B4-BE49-F238E27FC236}">
                <a16:creationId xmlns:a16="http://schemas.microsoft.com/office/drawing/2014/main" id="{F3325D13-978A-8A44-95C5-F743888FE09A}"/>
              </a:ext>
            </a:extLst>
          </p:cNvPr>
          <p:cNvGrpSpPr/>
          <p:nvPr/>
        </p:nvGrpSpPr>
        <p:grpSpPr>
          <a:xfrm>
            <a:off x="7193072" y="1582994"/>
            <a:ext cx="960328" cy="2408902"/>
            <a:chOff x="393080" y="2056420"/>
            <a:chExt cx="960328" cy="1817489"/>
          </a:xfrm>
        </p:grpSpPr>
        <p:sp>
          <p:nvSpPr>
            <p:cNvPr id="141" name="Rectangle 55">
              <a:extLst>
                <a:ext uri="{FF2B5EF4-FFF2-40B4-BE49-F238E27FC236}">
                  <a16:creationId xmlns:a16="http://schemas.microsoft.com/office/drawing/2014/main" id="{95A250C5-4177-FE49-B8AE-8E72E64F8995}"/>
                </a:ext>
              </a:extLst>
            </p:cNvPr>
            <p:cNvSpPr/>
            <p:nvPr/>
          </p:nvSpPr>
          <p:spPr>
            <a:xfrm>
              <a:off x="393080" y="2056420"/>
              <a:ext cx="960328" cy="394122"/>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M</a:t>
              </a:r>
            </a:p>
          </p:txBody>
        </p:sp>
        <p:grpSp>
          <p:nvGrpSpPr>
            <p:cNvPr id="142" name="2 Grupo">
              <a:extLst>
                <a:ext uri="{FF2B5EF4-FFF2-40B4-BE49-F238E27FC236}">
                  <a16:creationId xmlns:a16="http://schemas.microsoft.com/office/drawing/2014/main" id="{DBB94C50-8EA4-D24B-AD51-BE8CF6A6B87D}"/>
                </a:ext>
              </a:extLst>
            </p:cNvPr>
            <p:cNvGrpSpPr/>
            <p:nvPr/>
          </p:nvGrpSpPr>
          <p:grpSpPr>
            <a:xfrm>
              <a:off x="586624" y="2529080"/>
              <a:ext cx="203363" cy="965112"/>
              <a:chOff x="645067" y="1787812"/>
              <a:chExt cx="144131" cy="918086"/>
            </a:xfrm>
          </p:grpSpPr>
          <p:sp>
            <p:nvSpPr>
              <p:cNvPr id="144" name="25 Elipse">
                <a:extLst>
                  <a:ext uri="{FF2B5EF4-FFF2-40B4-BE49-F238E27FC236}">
                    <a16:creationId xmlns:a16="http://schemas.microsoft.com/office/drawing/2014/main" id="{F165128C-8A60-CC42-8A98-7759A4E03DFA}"/>
                  </a:ext>
                </a:extLst>
              </p:cNvPr>
              <p:cNvSpPr/>
              <p:nvPr/>
            </p:nvSpPr>
            <p:spPr>
              <a:xfrm>
                <a:off x="645067" y="2599047"/>
                <a:ext cx="144131" cy="1068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45" name="40 Conector recto">
                <a:extLst>
                  <a:ext uri="{FF2B5EF4-FFF2-40B4-BE49-F238E27FC236}">
                    <a16:creationId xmlns:a16="http://schemas.microsoft.com/office/drawing/2014/main" id="{4FDF428A-94FC-374F-B5A1-4692C534BFD3}"/>
                  </a:ext>
                </a:extLst>
              </p:cNvPr>
              <p:cNvCxnSpPr/>
              <p:nvPr/>
            </p:nvCxnSpPr>
            <p:spPr>
              <a:xfrm flipV="1">
                <a:off x="711975" y="1871906"/>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6" name="41 Elipse">
                <a:extLst>
                  <a:ext uri="{FF2B5EF4-FFF2-40B4-BE49-F238E27FC236}">
                    <a16:creationId xmlns:a16="http://schemas.microsoft.com/office/drawing/2014/main" id="{8F69FDB0-B342-0449-AC1E-173D6ACB10E8}"/>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43" name="TextBox 81">
              <a:extLst>
                <a:ext uri="{FF2B5EF4-FFF2-40B4-BE49-F238E27FC236}">
                  <a16:creationId xmlns:a16="http://schemas.microsoft.com/office/drawing/2014/main" id="{A7D85BB7-DF4E-1147-9906-8BAD6EA3E631}"/>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2004</a:t>
              </a:r>
            </a:p>
          </p:txBody>
        </p:sp>
      </p:grpSp>
      <p:grpSp>
        <p:nvGrpSpPr>
          <p:cNvPr id="147" name="Gruppo 146">
            <a:extLst>
              <a:ext uri="{FF2B5EF4-FFF2-40B4-BE49-F238E27FC236}">
                <a16:creationId xmlns:a16="http://schemas.microsoft.com/office/drawing/2014/main" id="{180F90D4-4BD4-674E-874F-CF77BB55CC75}"/>
              </a:ext>
            </a:extLst>
          </p:cNvPr>
          <p:cNvGrpSpPr/>
          <p:nvPr/>
        </p:nvGrpSpPr>
        <p:grpSpPr>
          <a:xfrm>
            <a:off x="8162593" y="1860206"/>
            <a:ext cx="1229054" cy="2097549"/>
            <a:chOff x="270108" y="1855287"/>
            <a:chExt cx="1229054" cy="2097549"/>
          </a:xfrm>
        </p:grpSpPr>
        <p:sp>
          <p:nvSpPr>
            <p:cNvPr id="148" name="Rectangle 55">
              <a:extLst>
                <a:ext uri="{FF2B5EF4-FFF2-40B4-BE49-F238E27FC236}">
                  <a16:creationId xmlns:a16="http://schemas.microsoft.com/office/drawing/2014/main" id="{0BEF0D89-D90B-0243-951B-815274DA8980}"/>
                </a:ext>
              </a:extLst>
            </p:cNvPr>
            <p:cNvSpPr/>
            <p:nvPr/>
          </p:nvSpPr>
          <p:spPr>
            <a:xfrm>
              <a:off x="270108" y="1855287"/>
              <a:ext cx="1229054" cy="923330"/>
            </a:xfrm>
            <a:prstGeom prst="rect">
              <a:avLst/>
            </a:prstGeom>
          </p:spPr>
          <p:txBody>
            <a:bodyPr wrap="none">
              <a:spAutoFit/>
            </a:bodyPr>
            <a:lstStyle/>
            <a:p>
              <a:r>
                <a:rPr lang="en-US" sz="2000" b="1" dirty="0">
                  <a:solidFill>
                    <a:schemeClr val="bg2">
                      <a:lumMod val="10000"/>
                    </a:schemeClr>
                  </a:solidFill>
                </a:rPr>
                <a:t>ARM</a:t>
              </a:r>
            </a:p>
            <a:p>
              <a:r>
                <a:rPr lang="en-US" sz="2000" b="1" dirty="0">
                  <a:solidFill>
                    <a:schemeClr val="bg2">
                      <a:lumMod val="10000"/>
                    </a:schemeClr>
                  </a:solidFill>
                </a:rPr>
                <a:t>Cortex - A</a:t>
              </a:r>
            </a:p>
            <a:p>
              <a:endParaRPr lang="en-US" sz="1400" b="1" dirty="0">
                <a:solidFill>
                  <a:schemeClr val="bg2">
                    <a:lumMod val="10000"/>
                  </a:schemeClr>
                </a:solidFill>
              </a:endParaRPr>
            </a:p>
          </p:txBody>
        </p:sp>
        <p:grpSp>
          <p:nvGrpSpPr>
            <p:cNvPr id="149" name="2 Grupo">
              <a:extLst>
                <a:ext uri="{FF2B5EF4-FFF2-40B4-BE49-F238E27FC236}">
                  <a16:creationId xmlns:a16="http://schemas.microsoft.com/office/drawing/2014/main" id="{F109F476-80F5-8947-B2B2-DA67C83B578B}"/>
                </a:ext>
              </a:extLst>
            </p:cNvPr>
            <p:cNvGrpSpPr/>
            <p:nvPr/>
          </p:nvGrpSpPr>
          <p:grpSpPr>
            <a:xfrm>
              <a:off x="586622" y="2529080"/>
              <a:ext cx="190506" cy="965113"/>
              <a:chOff x="645067" y="1787812"/>
              <a:chExt cx="135019" cy="918087"/>
            </a:xfrm>
          </p:grpSpPr>
          <p:sp>
            <p:nvSpPr>
              <p:cNvPr id="151" name="25 Elipse">
                <a:extLst>
                  <a:ext uri="{FF2B5EF4-FFF2-40B4-BE49-F238E27FC236}">
                    <a16:creationId xmlns:a16="http://schemas.microsoft.com/office/drawing/2014/main" id="{1C7FB9D0-4F11-314B-8971-55E5A075BF5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2" name="40 Conector recto">
                <a:extLst>
                  <a:ext uri="{FF2B5EF4-FFF2-40B4-BE49-F238E27FC236}">
                    <a16:creationId xmlns:a16="http://schemas.microsoft.com/office/drawing/2014/main" id="{0D9637AB-60A6-484B-9371-C99C2BB608D8}"/>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3" name="41 Elipse">
                <a:extLst>
                  <a:ext uri="{FF2B5EF4-FFF2-40B4-BE49-F238E27FC236}">
                    <a16:creationId xmlns:a16="http://schemas.microsoft.com/office/drawing/2014/main" id="{99804E32-B3BF-A64D-8E2D-52F213DECB5A}"/>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0" name="TextBox 81">
              <a:extLst>
                <a:ext uri="{FF2B5EF4-FFF2-40B4-BE49-F238E27FC236}">
                  <a16:creationId xmlns:a16="http://schemas.microsoft.com/office/drawing/2014/main" id="{3A0EC07E-EDD7-CE49-8C11-52046477E4C8}"/>
                </a:ext>
              </a:extLst>
            </p:cNvPr>
            <p:cNvSpPr txBox="1"/>
            <p:nvPr/>
          </p:nvSpPr>
          <p:spPr>
            <a:xfrm>
              <a:off x="318658" y="3552726"/>
              <a:ext cx="704040" cy="400110"/>
            </a:xfrm>
            <a:prstGeom prst="rect">
              <a:avLst/>
            </a:prstGeom>
            <a:noFill/>
          </p:spPr>
          <p:txBody>
            <a:bodyPr wrap="none" rtlCol="0">
              <a:spAutoFit/>
            </a:bodyPr>
            <a:lstStyle/>
            <a:p>
              <a:pPr algn="r"/>
              <a:r>
                <a:rPr lang="en-US" sz="2000" b="1" dirty="0">
                  <a:solidFill>
                    <a:schemeClr val="accent2">
                      <a:lumMod val="50000"/>
                    </a:schemeClr>
                  </a:solidFill>
                </a:rPr>
                <a:t>2005</a:t>
              </a:r>
              <a:endParaRPr lang="en-US" sz="1600" b="1" dirty="0">
                <a:solidFill>
                  <a:schemeClr val="accent2">
                    <a:lumMod val="50000"/>
                  </a:schemeClr>
                </a:solidFill>
              </a:endParaRPr>
            </a:p>
          </p:txBody>
        </p:sp>
      </p:grpSp>
      <p:grpSp>
        <p:nvGrpSpPr>
          <p:cNvPr id="154" name="Gruppo 153">
            <a:extLst>
              <a:ext uri="{FF2B5EF4-FFF2-40B4-BE49-F238E27FC236}">
                <a16:creationId xmlns:a16="http://schemas.microsoft.com/office/drawing/2014/main" id="{26EC2C59-6E58-FC45-A1F9-58DF18771536}"/>
              </a:ext>
            </a:extLst>
          </p:cNvPr>
          <p:cNvGrpSpPr/>
          <p:nvPr/>
        </p:nvGrpSpPr>
        <p:grpSpPr>
          <a:xfrm>
            <a:off x="9584388" y="1858771"/>
            <a:ext cx="1217834" cy="2071697"/>
            <a:chOff x="266517" y="1863768"/>
            <a:chExt cx="1217834" cy="2071697"/>
          </a:xfrm>
        </p:grpSpPr>
        <p:sp>
          <p:nvSpPr>
            <p:cNvPr id="155" name="Rectangle 55">
              <a:extLst>
                <a:ext uri="{FF2B5EF4-FFF2-40B4-BE49-F238E27FC236}">
                  <a16:creationId xmlns:a16="http://schemas.microsoft.com/office/drawing/2014/main" id="{6F8199BF-6351-8640-9174-1B0EB26A71BE}"/>
                </a:ext>
              </a:extLst>
            </p:cNvPr>
            <p:cNvSpPr/>
            <p:nvPr/>
          </p:nvSpPr>
          <p:spPr>
            <a:xfrm>
              <a:off x="266517" y="1863768"/>
              <a:ext cx="1217834" cy="707886"/>
            </a:xfrm>
            <a:prstGeom prst="rect">
              <a:avLst/>
            </a:prstGeom>
          </p:spPr>
          <p:txBody>
            <a:bodyPr wrap="none">
              <a:spAutoFit/>
            </a:bodyPr>
            <a:lstStyle/>
            <a:p>
              <a:r>
                <a:rPr lang="en-US" sz="2000" b="1" dirty="0">
                  <a:solidFill>
                    <a:schemeClr val="bg2">
                      <a:lumMod val="10000"/>
                    </a:schemeClr>
                  </a:solidFill>
                </a:rPr>
                <a:t>ARM</a:t>
              </a:r>
            </a:p>
            <a:p>
              <a:r>
                <a:rPr lang="en-US" sz="2000" b="1" dirty="0">
                  <a:solidFill>
                    <a:schemeClr val="bg2">
                      <a:lumMod val="10000"/>
                    </a:schemeClr>
                  </a:solidFill>
                </a:rPr>
                <a:t>Cortex - R</a:t>
              </a:r>
            </a:p>
          </p:txBody>
        </p:sp>
        <p:grpSp>
          <p:nvGrpSpPr>
            <p:cNvPr id="156" name="2 Grupo">
              <a:extLst>
                <a:ext uri="{FF2B5EF4-FFF2-40B4-BE49-F238E27FC236}">
                  <a16:creationId xmlns:a16="http://schemas.microsoft.com/office/drawing/2014/main" id="{F0AD8C3E-3516-6F4E-A25E-A759D9E61739}"/>
                </a:ext>
              </a:extLst>
            </p:cNvPr>
            <p:cNvGrpSpPr/>
            <p:nvPr/>
          </p:nvGrpSpPr>
          <p:grpSpPr>
            <a:xfrm>
              <a:off x="586622" y="2529080"/>
              <a:ext cx="190506" cy="965113"/>
              <a:chOff x="645067" y="1787812"/>
              <a:chExt cx="135019" cy="918087"/>
            </a:xfrm>
          </p:grpSpPr>
          <p:sp>
            <p:nvSpPr>
              <p:cNvPr id="158" name="25 Elipse">
                <a:extLst>
                  <a:ext uri="{FF2B5EF4-FFF2-40B4-BE49-F238E27FC236}">
                    <a16:creationId xmlns:a16="http://schemas.microsoft.com/office/drawing/2014/main" id="{C4B31DC7-7CDC-6147-A900-B8F199B6E69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9" name="40 Conector recto">
                <a:extLst>
                  <a:ext uri="{FF2B5EF4-FFF2-40B4-BE49-F238E27FC236}">
                    <a16:creationId xmlns:a16="http://schemas.microsoft.com/office/drawing/2014/main" id="{DD322544-18B9-C54C-A36B-965723AC3616}"/>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0" name="41 Elipse">
                <a:extLst>
                  <a:ext uri="{FF2B5EF4-FFF2-40B4-BE49-F238E27FC236}">
                    <a16:creationId xmlns:a16="http://schemas.microsoft.com/office/drawing/2014/main" id="{CDCABC94-66E1-5643-A521-E131EE4763EF}"/>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7" name="TextBox 81">
              <a:extLst>
                <a:ext uri="{FF2B5EF4-FFF2-40B4-BE49-F238E27FC236}">
                  <a16:creationId xmlns:a16="http://schemas.microsoft.com/office/drawing/2014/main" id="{51E0716B-C647-FB47-9831-7E7A7F8F3A9F}"/>
                </a:ext>
              </a:extLst>
            </p:cNvPr>
            <p:cNvSpPr txBox="1"/>
            <p:nvPr/>
          </p:nvSpPr>
          <p:spPr>
            <a:xfrm>
              <a:off x="318281" y="3535355"/>
              <a:ext cx="704040" cy="400110"/>
            </a:xfrm>
            <a:prstGeom prst="rect">
              <a:avLst/>
            </a:prstGeom>
            <a:noFill/>
          </p:spPr>
          <p:txBody>
            <a:bodyPr wrap="none" rtlCol="0">
              <a:spAutoFit/>
            </a:bodyPr>
            <a:lstStyle/>
            <a:p>
              <a:pPr algn="r"/>
              <a:r>
                <a:rPr lang="en-US" sz="2000" b="1" dirty="0">
                  <a:solidFill>
                    <a:schemeClr val="accent2">
                      <a:lumMod val="50000"/>
                    </a:schemeClr>
                  </a:solidFill>
                </a:rPr>
                <a:t>2011</a:t>
              </a:r>
              <a:endParaRPr lang="en-US" sz="1600" b="1" dirty="0">
                <a:solidFill>
                  <a:schemeClr val="accent2">
                    <a:lumMod val="50000"/>
                  </a:schemeClr>
                </a:solidFill>
              </a:endParaRPr>
            </a:p>
          </p:txBody>
        </p:sp>
      </p:grpSp>
      <p:grpSp>
        <p:nvGrpSpPr>
          <p:cNvPr id="168" name="Gruppo 167">
            <a:extLst>
              <a:ext uri="{FF2B5EF4-FFF2-40B4-BE49-F238E27FC236}">
                <a16:creationId xmlns:a16="http://schemas.microsoft.com/office/drawing/2014/main" id="{08301486-0B8F-684E-8ABB-8D36BE9308B2}"/>
              </a:ext>
            </a:extLst>
          </p:cNvPr>
          <p:cNvGrpSpPr/>
          <p:nvPr/>
        </p:nvGrpSpPr>
        <p:grpSpPr>
          <a:xfrm>
            <a:off x="10535894" y="2990948"/>
            <a:ext cx="894106" cy="1899008"/>
            <a:chOff x="1406643" y="2992820"/>
            <a:chExt cx="894106" cy="1899008"/>
          </a:xfrm>
        </p:grpSpPr>
        <p:sp>
          <p:nvSpPr>
            <p:cNvPr id="169" name="Rectangle 58">
              <a:extLst>
                <a:ext uri="{FF2B5EF4-FFF2-40B4-BE49-F238E27FC236}">
                  <a16:creationId xmlns:a16="http://schemas.microsoft.com/office/drawing/2014/main" id="{5AF2FF4C-0568-C34B-BC1C-85F3E9758EB1}"/>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Quark</a:t>
              </a:r>
            </a:p>
          </p:txBody>
        </p:sp>
        <p:grpSp>
          <p:nvGrpSpPr>
            <p:cNvPr id="170" name="4 Grupo">
              <a:extLst>
                <a:ext uri="{FF2B5EF4-FFF2-40B4-BE49-F238E27FC236}">
                  <a16:creationId xmlns:a16="http://schemas.microsoft.com/office/drawing/2014/main" id="{AE87063D-94A0-0D4C-8EE2-0398F5E50984}"/>
                </a:ext>
              </a:extLst>
            </p:cNvPr>
            <p:cNvGrpSpPr/>
            <p:nvPr/>
          </p:nvGrpSpPr>
          <p:grpSpPr>
            <a:xfrm>
              <a:off x="1759689" y="3352235"/>
              <a:ext cx="190506" cy="976685"/>
              <a:chOff x="2459025" y="2570898"/>
              <a:chExt cx="135019" cy="929095"/>
            </a:xfrm>
          </p:grpSpPr>
          <p:sp>
            <p:nvSpPr>
              <p:cNvPr id="172" name="26 Elipse">
                <a:extLst>
                  <a:ext uri="{FF2B5EF4-FFF2-40B4-BE49-F238E27FC236}">
                    <a16:creationId xmlns:a16="http://schemas.microsoft.com/office/drawing/2014/main" id="{FB348922-4078-6249-83A3-96656ACE978E}"/>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3" name="42 Conector recto">
                <a:extLst>
                  <a:ext uri="{FF2B5EF4-FFF2-40B4-BE49-F238E27FC236}">
                    <a16:creationId xmlns:a16="http://schemas.microsoft.com/office/drawing/2014/main" id="{F2684575-61BA-CD4A-8788-0B183EE59DA3}"/>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 name="48 Elipse">
                <a:extLst>
                  <a:ext uri="{FF2B5EF4-FFF2-40B4-BE49-F238E27FC236}">
                    <a16:creationId xmlns:a16="http://schemas.microsoft.com/office/drawing/2014/main" id="{B3C57BF0-4E3F-A242-A3B2-C012089C0DF1}"/>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1" name="TextBox 85">
              <a:extLst>
                <a:ext uri="{FF2B5EF4-FFF2-40B4-BE49-F238E27FC236}">
                  <a16:creationId xmlns:a16="http://schemas.microsoft.com/office/drawing/2014/main" id="{CBB28F7F-40E8-FC41-B6AE-BBB54E62F8ED}"/>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2013</a:t>
              </a:r>
            </a:p>
          </p:txBody>
        </p:sp>
      </p:grpSp>
      <p:sp>
        <p:nvSpPr>
          <p:cNvPr id="2" name="Segnaposto piè di pagina 1">
            <a:extLst>
              <a:ext uri="{FF2B5EF4-FFF2-40B4-BE49-F238E27FC236}">
                <a16:creationId xmlns:a16="http://schemas.microsoft.com/office/drawing/2014/main" id="{A1A1A168-A076-BC48-B745-D2B380B34400}"/>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BA97C735-37B2-3745-B9A6-F9AD1446056F}"/>
              </a:ext>
            </a:extLst>
          </p:cNvPr>
          <p:cNvSpPr>
            <a:spLocks noGrp="1"/>
          </p:cNvSpPr>
          <p:nvPr>
            <p:ph type="sldNum" sz="quarter" idx="12"/>
          </p:nvPr>
        </p:nvSpPr>
        <p:spPr/>
        <p:txBody>
          <a:bodyPr/>
          <a:lstStyle/>
          <a:p>
            <a:fld id="{DEC90E6D-7B2E-4EC5-B9F8-35F4AE9AC514}" type="slidenum">
              <a:rPr lang="en-US" smtClean="0"/>
              <a:pPr/>
              <a:t>24</a:t>
            </a:fld>
            <a:endParaRPr lang="en-US" dirty="0"/>
          </a:p>
        </p:txBody>
      </p:sp>
      <p:grpSp>
        <p:nvGrpSpPr>
          <p:cNvPr id="112" name="Gruppo 111">
            <a:extLst>
              <a:ext uri="{FF2B5EF4-FFF2-40B4-BE49-F238E27FC236}">
                <a16:creationId xmlns:a16="http://schemas.microsoft.com/office/drawing/2014/main" id="{9B25A940-002C-2641-9073-97A33EADE689}"/>
              </a:ext>
            </a:extLst>
          </p:cNvPr>
          <p:cNvGrpSpPr/>
          <p:nvPr/>
        </p:nvGrpSpPr>
        <p:grpSpPr>
          <a:xfrm>
            <a:off x="993603" y="990600"/>
            <a:ext cx="5976002" cy="457200"/>
            <a:chOff x="993603" y="990600"/>
            <a:chExt cx="5976002" cy="457200"/>
          </a:xfrm>
        </p:grpSpPr>
        <p:sp>
          <p:nvSpPr>
            <p:cNvPr id="113" name="Rettangolo 112">
              <a:extLst>
                <a:ext uri="{FF2B5EF4-FFF2-40B4-BE49-F238E27FC236}">
                  <a16:creationId xmlns:a16="http://schemas.microsoft.com/office/drawing/2014/main" id="{1612CF80-694E-E946-8F11-DEAE9436F8B3}"/>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114" name="Connettore 1 113">
              <a:extLst>
                <a:ext uri="{FF2B5EF4-FFF2-40B4-BE49-F238E27FC236}">
                  <a16:creationId xmlns:a16="http://schemas.microsoft.com/office/drawing/2014/main" id="{A5DE7FC5-2F88-9D47-ACB6-8C02D19AE8B2}"/>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5" name="Title 1">
            <a:extLst>
              <a:ext uri="{FF2B5EF4-FFF2-40B4-BE49-F238E27FC236}">
                <a16:creationId xmlns:a16="http://schemas.microsoft.com/office/drawing/2014/main" id="{F3BBEB70-8A89-684E-A971-CECCBD5D3766}"/>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116" name="Rettangolo 115">
            <a:extLst>
              <a:ext uri="{FF2B5EF4-FFF2-40B4-BE49-F238E27FC236}">
                <a16:creationId xmlns:a16="http://schemas.microsoft.com/office/drawing/2014/main" id="{2A67C555-889B-BE45-95A1-A23265B511DB}"/>
              </a:ext>
            </a:extLst>
          </p:cNvPr>
          <p:cNvSpPr/>
          <p:nvPr/>
        </p:nvSpPr>
        <p:spPr>
          <a:xfrm>
            <a:off x="8162592" y="1570640"/>
            <a:ext cx="2589217"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03483270"/>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40F0947-DBBD-0148-BC6A-147CF0A132FF}"/>
              </a:ext>
            </a:extLst>
          </p:cNvPr>
          <p:cNvSpPr>
            <a:spLocks noGrp="1"/>
          </p:cNvSpPr>
          <p:nvPr>
            <p:ph type="title"/>
          </p:nvPr>
        </p:nvSpPr>
        <p:spPr>
          <a:xfrm>
            <a:off x="1104900" y="71175"/>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Real-Time and Applications processors</a:t>
            </a:r>
            <a:endParaRPr lang="it-IT" dirty="0">
              <a:solidFill>
                <a:schemeClr val="tx2">
                  <a:lumMod val="50000"/>
                </a:schemeClr>
              </a:solidFill>
              <a:latin typeface="Roboto Light" panose="02000000000000000000" pitchFamily="2" charset="0"/>
              <a:ea typeface="Roboto Light" panose="02000000000000000000" pitchFamily="2" charset="0"/>
            </a:endParaRPr>
          </a:p>
        </p:txBody>
      </p:sp>
      <p:sp>
        <p:nvSpPr>
          <p:cNvPr id="3" name="Segnaposto piè di pagina 2">
            <a:extLst>
              <a:ext uri="{FF2B5EF4-FFF2-40B4-BE49-F238E27FC236}">
                <a16:creationId xmlns:a16="http://schemas.microsoft.com/office/drawing/2014/main" id="{7F6C1CEE-919F-7140-B015-7F7984F2D0D9}"/>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C8F3C32B-C38B-5E42-93D3-26EAD6EE0008}"/>
              </a:ext>
            </a:extLst>
          </p:cNvPr>
          <p:cNvSpPr>
            <a:spLocks noGrp="1"/>
          </p:cNvSpPr>
          <p:nvPr>
            <p:ph type="sldNum" sz="quarter" idx="12"/>
          </p:nvPr>
        </p:nvSpPr>
        <p:spPr/>
        <p:txBody>
          <a:bodyPr/>
          <a:lstStyle/>
          <a:p>
            <a:fld id="{DEC90E6D-7B2E-4EC5-B9F8-35F4AE9AC514}" type="slidenum">
              <a:rPr lang="en-US" smtClean="0"/>
              <a:pPr/>
              <a:t>25</a:t>
            </a:fld>
            <a:endParaRPr lang="en-US" dirty="0"/>
          </a:p>
        </p:txBody>
      </p:sp>
      <p:graphicFrame>
        <p:nvGraphicFramePr>
          <p:cNvPr id="5" name="Tabella 4">
            <a:extLst>
              <a:ext uri="{FF2B5EF4-FFF2-40B4-BE49-F238E27FC236}">
                <a16:creationId xmlns:a16="http://schemas.microsoft.com/office/drawing/2014/main" id="{E6052AC8-0D7E-E34E-96CA-0ACF32C7DF01}"/>
              </a:ext>
            </a:extLst>
          </p:cNvPr>
          <p:cNvGraphicFramePr>
            <a:graphicFrameLocks noGrp="1"/>
          </p:cNvGraphicFramePr>
          <p:nvPr>
            <p:extLst>
              <p:ext uri="{D42A27DB-BD31-4B8C-83A1-F6EECF244321}">
                <p14:modId xmlns:p14="http://schemas.microsoft.com/office/powerpoint/2010/main" val="682571899"/>
              </p:ext>
            </p:extLst>
          </p:nvPr>
        </p:nvGraphicFramePr>
        <p:xfrm>
          <a:off x="1438564" y="969794"/>
          <a:ext cx="8839200" cy="4592805"/>
        </p:xfrm>
        <a:graphic>
          <a:graphicData uri="http://schemas.openxmlformats.org/drawingml/2006/table">
            <a:tbl>
              <a:tblPr firstRow="1" bandRow="1">
                <a:tableStyleId>{21E4AEA4-8DFA-4A89-87EB-49C32662AFE0}</a:tableStyleId>
              </a:tblPr>
              <a:tblGrid>
                <a:gridCol w="1705389">
                  <a:extLst>
                    <a:ext uri="{9D8B030D-6E8A-4147-A177-3AD203B41FA5}">
                      <a16:colId xmlns:a16="http://schemas.microsoft.com/office/drawing/2014/main" val="198015006"/>
                    </a:ext>
                  </a:extLst>
                </a:gridCol>
                <a:gridCol w="3579905">
                  <a:extLst>
                    <a:ext uri="{9D8B030D-6E8A-4147-A177-3AD203B41FA5}">
                      <a16:colId xmlns:a16="http://schemas.microsoft.com/office/drawing/2014/main" val="1549531483"/>
                    </a:ext>
                  </a:extLst>
                </a:gridCol>
                <a:gridCol w="3553906">
                  <a:extLst>
                    <a:ext uri="{9D8B030D-6E8A-4147-A177-3AD203B41FA5}">
                      <a16:colId xmlns:a16="http://schemas.microsoft.com/office/drawing/2014/main" val="2798820204"/>
                    </a:ext>
                  </a:extLst>
                </a:gridCol>
              </a:tblGrid>
              <a:tr h="487299">
                <a:tc>
                  <a:txBody>
                    <a:bodyPr/>
                    <a:lstStyle/>
                    <a:p>
                      <a:endParaRPr lang="en-US" sz="1400" b="0" i="0" noProof="0" dirty="0">
                        <a:solidFill>
                          <a:schemeClr val="accent2">
                            <a:lumMod val="75000"/>
                          </a:schemeClr>
                        </a:solidFill>
                        <a:latin typeface="Roboto" panose="02000000000000000000" pitchFamily="2" charset="0"/>
                        <a:ea typeface="Roboto" panose="02000000000000000000" pitchFamily="2" charset="0"/>
                      </a:endParaRPr>
                    </a:p>
                  </a:txBody>
                  <a:tcPr/>
                </a:tc>
                <a:tc>
                  <a: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Cortex-R7</a:t>
                      </a:r>
                    </a:p>
                  </a:txBody>
                  <a:tcPr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Cortex-A72</a:t>
                      </a:r>
                    </a:p>
                  </a:txBody>
                  <a:tcPr anchor="ctr"/>
                </a:tc>
                <a:extLst>
                  <a:ext uri="{0D108BD9-81ED-4DB2-BD59-A6C34878D82A}">
                    <a16:rowId xmlns:a16="http://schemas.microsoft.com/office/drawing/2014/main" val="2197089808"/>
                  </a:ext>
                </a:extLst>
              </a:tr>
              <a:tr h="1860041">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Cache</a:t>
                      </a:r>
                    </a:p>
                  </a:txBody>
                  <a:tcPr anchor="ctr">
                    <a:solidFill>
                      <a:schemeClr val="accent2"/>
                    </a:solidFill>
                  </a:tcPr>
                </a:tc>
                <a:tc>
                  <a:txBody>
                    <a:bodyPr/>
                    <a:lstStyle/>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Data cache;</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Instruction cache.</a:t>
                      </a:r>
                    </a:p>
                  </a:txBody>
                  <a:tcPr anchor="ctr"/>
                </a:tc>
                <a:tc>
                  <a:txBody>
                    <a:bodyPr/>
                    <a:lstStyle/>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Configurable Cache;</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L2: 512KB – 4MB;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Instruction cache: 48 KB;</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 </a:t>
                      </a:r>
                    </a:p>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Data cache: 32 KB.</a:t>
                      </a:r>
                    </a:p>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2944163469"/>
                  </a:ext>
                </a:extLst>
              </a:tr>
              <a:tr h="378313">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Registers</a:t>
                      </a:r>
                    </a:p>
                  </a:txBody>
                  <a:tcPr anchor="ctr">
                    <a:solidFill>
                      <a:schemeClr val="accent2"/>
                    </a:solidFill>
                  </a:tcP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tc>
                  <a:txBody>
                    <a:bodyPr/>
                    <a:lstStyle/>
                    <a:p>
                      <a:pPr marL="0" marR="0" indent="0" algn="l" defTabSz="121898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No significant innovations;</a:t>
                      </a:r>
                    </a:p>
                  </a:txBody>
                  <a:tcPr anchor="ctr"/>
                </a:tc>
                <a:extLst>
                  <a:ext uri="{0D108BD9-81ED-4DB2-BD59-A6C34878D82A}">
                    <a16:rowId xmlns:a16="http://schemas.microsoft.com/office/drawing/2014/main" val="1878470964"/>
                  </a:ext>
                </a:extLst>
              </a:tr>
              <a:tr h="1418675">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Instructions</a:t>
                      </a:r>
                    </a:p>
                  </a:txBody>
                  <a:tcPr anchor="ctr">
                    <a:solidFill>
                      <a:schemeClr val="accent2"/>
                    </a:solidFill>
                  </a:tcPr>
                </a:tc>
                <a:tc>
                  <a:txBody>
                    <a:bodyPr/>
                    <a:lstStyle/>
                    <a:p>
                      <a:pPr marL="138113" marR="0" indent="-1381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Thumb-2;</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SIMD and Vector Floating Point;</a:t>
                      </a:r>
                    </a:p>
                  </a:txBody>
                  <a:tcPr anchor="ctr"/>
                </a:tc>
                <a:tc>
                  <a:txBody>
                    <a:bodyPr/>
                    <a:lstStyle/>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Thumb-2  and </a:t>
                      </a:r>
                      <a:r>
                        <a:rPr lang="en-US" sz="1400" kern="1200" noProof="0" dirty="0" err="1">
                          <a:solidFill>
                            <a:schemeClr val="tx1">
                              <a:lumMod val="85000"/>
                              <a:lumOff val="15000"/>
                            </a:schemeClr>
                          </a:solidFill>
                          <a:latin typeface="Roboto Light" panose="02000000000000000000" pitchFamily="2" charset="0"/>
                          <a:ea typeface="Roboto Light" panose="02000000000000000000" pitchFamily="2" charset="0"/>
                          <a:cs typeface="+mn-cs"/>
                        </a:rPr>
                        <a:t>ThumbEE</a:t>
                      </a: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 instruction sets; </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SIMD;</a:t>
                      </a:r>
                      <a:b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Vector Floating Point optional.</a:t>
                      </a:r>
                    </a:p>
                    <a:p>
                      <a:pPr marL="136525" marR="0" indent="-125413"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nchor="ctr"/>
                </a:tc>
                <a:extLst>
                  <a:ext uri="{0D108BD9-81ED-4DB2-BD59-A6C34878D82A}">
                    <a16:rowId xmlns:a16="http://schemas.microsoft.com/office/drawing/2014/main" val="544734280"/>
                  </a:ext>
                </a:extLst>
              </a:tr>
              <a:tr h="448477">
                <a:tc>
                  <a:txBody>
                    <a:bodyPr/>
                    <a:lstStyle/>
                    <a:p>
                      <a:pPr algn="ctr"/>
                      <a:r>
                        <a:rPr lang="en-US" sz="1800" b="0" i="0" noProof="0" dirty="0">
                          <a:solidFill>
                            <a:schemeClr val="accent2">
                              <a:lumMod val="20000"/>
                              <a:lumOff val="80000"/>
                            </a:schemeClr>
                          </a:solidFill>
                          <a:latin typeface="Roboto" panose="02000000000000000000" pitchFamily="2" charset="0"/>
                          <a:ea typeface="Roboto" panose="02000000000000000000" pitchFamily="2" charset="0"/>
                        </a:rPr>
                        <a:t>Architecture</a:t>
                      </a:r>
                    </a:p>
                  </a:txBody>
                  <a:tcPr anchor="ctr">
                    <a:solidFill>
                      <a:schemeClr val="accent2"/>
                    </a:solidFill>
                  </a:tcPr>
                </a:tc>
                <a:tc>
                  <a:txBody>
                    <a:bodyPr/>
                    <a:lstStyle/>
                    <a:p>
                      <a:pPr marL="136525" indent="-136525">
                        <a:buFont typeface="Arial" panose="020B0604020202020204" pitchFamily="34" charset="0"/>
                        <a:buChar char="•"/>
                        <a:tabLst/>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Dual Core;</a:t>
                      </a:r>
                    </a:p>
                  </a:txBody>
                  <a:tcPr anchor="ctr"/>
                </a:tc>
                <a:tc>
                  <a:txBody>
                    <a:bodyPr/>
                    <a:lstStyle/>
                    <a:p>
                      <a:pPr marL="136525" marR="0" indent="-136525" algn="l" defTabSz="121898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noProof="0" dirty="0">
                          <a:solidFill>
                            <a:schemeClr val="tx1">
                              <a:lumMod val="85000"/>
                              <a:lumOff val="15000"/>
                            </a:schemeClr>
                          </a:solidFill>
                          <a:latin typeface="Roboto Light" panose="02000000000000000000" pitchFamily="2" charset="0"/>
                          <a:ea typeface="Roboto Light" panose="02000000000000000000" pitchFamily="2" charset="0"/>
                          <a:cs typeface="+mn-cs"/>
                        </a:rPr>
                        <a:t>Quad Core;</a:t>
                      </a:r>
                    </a:p>
                  </a:txBody>
                  <a:tcPr anchor="ctr"/>
                </a:tc>
                <a:extLst>
                  <a:ext uri="{0D108BD9-81ED-4DB2-BD59-A6C34878D82A}">
                    <a16:rowId xmlns:a16="http://schemas.microsoft.com/office/drawing/2014/main" val="2751867313"/>
                  </a:ext>
                </a:extLst>
              </a:tr>
            </a:tbl>
          </a:graphicData>
        </a:graphic>
      </p:graphicFrame>
      <p:pic>
        <p:nvPicPr>
          <p:cNvPr id="8" name="Immagine 7">
            <a:extLst>
              <a:ext uri="{FF2B5EF4-FFF2-40B4-BE49-F238E27FC236}">
                <a16:creationId xmlns:a16="http://schemas.microsoft.com/office/drawing/2014/main" id="{0793F24A-47E0-5243-87FA-FC30F0414927}"/>
              </a:ext>
            </a:extLst>
          </p:cNvPr>
          <p:cNvPicPr>
            <a:picLocks noChangeAspect="1"/>
          </p:cNvPicPr>
          <p:nvPr/>
        </p:nvPicPr>
        <p:blipFill>
          <a:blip r:embed="rId3">
            <a:duotone>
              <a:schemeClr val="accent2">
                <a:shade val="45000"/>
                <a:satMod val="135000"/>
              </a:schemeClr>
              <a:prstClr val="white"/>
            </a:duotone>
          </a:blip>
          <a:stretch>
            <a:fillRect/>
          </a:stretch>
        </p:blipFill>
        <p:spPr>
          <a:xfrm rot="20627363">
            <a:off x="9402449" y="1344118"/>
            <a:ext cx="1819901" cy="12048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Immagine 11" descr="Immagine che contiene elettronico, circuito&#10;&#10;Descrizione generata automaticamente">
            <a:extLst>
              <a:ext uri="{FF2B5EF4-FFF2-40B4-BE49-F238E27FC236}">
                <a16:creationId xmlns:a16="http://schemas.microsoft.com/office/drawing/2014/main" id="{FF31CF90-1DC2-CE43-B4AB-A60A7933780F}"/>
              </a:ext>
            </a:extLst>
          </p:cNvPr>
          <p:cNvPicPr>
            <a:picLocks noChangeAspect="1"/>
          </p:cNvPicPr>
          <p:nvPr/>
        </p:nvPicPr>
        <p:blipFill>
          <a:blip r:embed="rId4" cstate="print">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5">
                    <a14:imgEffect>
                      <a14:colorTemperature colorTemp="4122"/>
                    </a14:imgEffect>
                    <a14:imgEffect>
                      <a14:saturation sat="143000"/>
                    </a14:imgEffect>
                  </a14:imgLayer>
                </a14:imgProps>
              </a:ext>
              <a:ext uri="{28A0092B-C50C-407E-A947-70E740481C1C}">
                <a14:useLocalDpi xmlns:a14="http://schemas.microsoft.com/office/drawing/2010/main" val="0"/>
              </a:ext>
            </a:extLst>
          </a:blip>
          <a:stretch>
            <a:fillRect/>
          </a:stretch>
        </p:blipFill>
        <p:spPr>
          <a:xfrm rot="877380">
            <a:off x="4759480" y="5019317"/>
            <a:ext cx="1597541" cy="10865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297628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550609" y="3279023"/>
            <a:ext cx="10744246" cy="216001"/>
            <a:chOff x="467544" y="2597889"/>
            <a:chExt cx="8208861" cy="51679"/>
          </a:xfrm>
        </p:grpSpPr>
        <p:cxnSp>
          <p:nvCxnSpPr>
            <p:cNvPr id="4" name="18 Conector recto"/>
            <p:cNvCxnSpPr>
              <a:stCxn id="6" idx="6"/>
              <a:endCxn id="5" idx="2"/>
            </p:cNvCxnSpPr>
            <p:nvPr/>
          </p:nvCxnSpPr>
          <p:spPr>
            <a:xfrm>
              <a:off x="548555" y="2623729"/>
              <a:ext cx="8046839"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5167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5167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741707" y="2200722"/>
            <a:ext cx="643124" cy="1673187"/>
            <a:chOff x="400035" y="2200722"/>
            <a:chExt cx="643124" cy="1673187"/>
          </a:xfrm>
        </p:grpSpPr>
        <p:sp>
          <p:nvSpPr>
            <p:cNvPr id="56" name="Rectangle 55"/>
            <p:cNvSpPr/>
            <p:nvPr/>
          </p:nvSpPr>
          <p:spPr>
            <a:xfrm>
              <a:off x="400035" y="2200722"/>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1777812"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1277564" y="2195453"/>
            <a:ext cx="643125" cy="1673543"/>
            <a:chOff x="400034" y="2200366"/>
            <a:chExt cx="643125" cy="1673543"/>
          </a:xfrm>
        </p:grpSpPr>
        <p:sp>
          <p:nvSpPr>
            <p:cNvPr id="72" name="Rectangle 55">
              <a:extLst>
                <a:ext uri="{FF2B5EF4-FFF2-40B4-BE49-F238E27FC236}">
                  <a16:creationId xmlns:a16="http://schemas.microsoft.com/office/drawing/2014/main" id="{C0E1CF47-C0C6-914C-8BBE-A459F9ED4CFA}"/>
                </a:ext>
              </a:extLst>
            </p:cNvPr>
            <p:cNvSpPr/>
            <p:nvPr/>
          </p:nvSpPr>
          <p:spPr>
            <a:xfrm>
              <a:off x="400034" y="2200366"/>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2517608" y="2970497"/>
            <a:ext cx="894106" cy="1926285"/>
            <a:chOff x="1404106" y="2992820"/>
            <a:chExt cx="894106" cy="1926285"/>
          </a:xfrm>
        </p:grpSpPr>
        <p:sp>
          <p:nvSpPr>
            <p:cNvPr id="95" name="Rectangle 58">
              <a:extLst>
                <a:ext uri="{FF2B5EF4-FFF2-40B4-BE49-F238E27FC236}">
                  <a16:creationId xmlns:a16="http://schemas.microsoft.com/office/drawing/2014/main" id="{A038254F-28D6-7745-9797-339642CE85DC}"/>
                </a:ext>
              </a:extLst>
            </p:cNvPr>
            <p:cNvSpPr/>
            <p:nvPr/>
          </p:nvSpPr>
          <p:spPr>
            <a:xfrm>
              <a:off x="1404106" y="4395885"/>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2325294" y="2198851"/>
            <a:ext cx="643125" cy="1684895"/>
            <a:chOff x="400629" y="2189014"/>
            <a:chExt cx="643125" cy="1684895"/>
          </a:xfrm>
        </p:grpSpPr>
        <p:sp>
          <p:nvSpPr>
            <p:cNvPr id="90" name="Rectangle 55">
              <a:extLst>
                <a:ext uri="{FF2B5EF4-FFF2-40B4-BE49-F238E27FC236}">
                  <a16:creationId xmlns:a16="http://schemas.microsoft.com/office/drawing/2014/main" id="{37EEF782-7B89-6347-AA24-9061FC377DC2}"/>
                </a:ext>
              </a:extLst>
            </p:cNvPr>
            <p:cNvSpPr/>
            <p:nvPr/>
          </p:nvSpPr>
          <p:spPr>
            <a:xfrm>
              <a:off x="400629" y="2189014"/>
              <a:ext cx="643125" cy="307777"/>
            </a:xfrm>
            <a:prstGeom prst="rect">
              <a:avLst/>
            </a:prstGeom>
          </p:spPr>
          <p:txBody>
            <a:bodyPr wrap="none">
              <a:spAutoFit/>
            </a:bodyPr>
            <a:lstStyle/>
            <a:p>
              <a:r>
                <a:rPr lang="en-US" sz="14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1994</a:t>
              </a:r>
            </a:p>
          </p:txBody>
        </p:sp>
      </p:grpSp>
      <p:grpSp>
        <p:nvGrpSpPr>
          <p:cNvPr id="105" name="Gruppo 104">
            <a:extLst>
              <a:ext uri="{FF2B5EF4-FFF2-40B4-BE49-F238E27FC236}">
                <a16:creationId xmlns:a16="http://schemas.microsoft.com/office/drawing/2014/main" id="{982A5235-2071-6048-8CCC-F723AB823587}"/>
              </a:ext>
            </a:extLst>
          </p:cNvPr>
          <p:cNvGrpSpPr/>
          <p:nvPr/>
        </p:nvGrpSpPr>
        <p:grpSpPr>
          <a:xfrm>
            <a:off x="3213357" y="2204040"/>
            <a:ext cx="643125" cy="1674790"/>
            <a:chOff x="398868" y="2199119"/>
            <a:chExt cx="643125" cy="1674790"/>
          </a:xfrm>
        </p:grpSpPr>
        <p:sp>
          <p:nvSpPr>
            <p:cNvPr id="106" name="Rectangle 55">
              <a:extLst>
                <a:ext uri="{FF2B5EF4-FFF2-40B4-BE49-F238E27FC236}">
                  <a16:creationId xmlns:a16="http://schemas.microsoft.com/office/drawing/2014/main" id="{3529DE6E-8407-9345-9971-7792D678BA13}"/>
                </a:ext>
              </a:extLst>
            </p:cNvPr>
            <p:cNvSpPr/>
            <p:nvPr/>
          </p:nvSpPr>
          <p:spPr>
            <a:xfrm>
              <a:off x="398868" y="2199119"/>
              <a:ext cx="643125" cy="307777"/>
            </a:xfrm>
            <a:prstGeom prst="rect">
              <a:avLst/>
            </a:prstGeom>
          </p:spPr>
          <p:txBody>
            <a:bodyPr wrap="none">
              <a:spAutoFit/>
            </a:bodyPr>
            <a:lstStyle/>
            <a:p>
              <a:r>
                <a:rPr lang="en-US" sz="1400" b="1" dirty="0">
                  <a:solidFill>
                    <a:schemeClr val="bg2">
                      <a:lumMod val="10000"/>
                    </a:schemeClr>
                  </a:solidFill>
                </a:rPr>
                <a:t>ARM9</a:t>
              </a:r>
            </a:p>
          </p:txBody>
        </p:sp>
        <p:grpSp>
          <p:nvGrpSpPr>
            <p:cNvPr id="107" name="2 Grupo">
              <a:extLst>
                <a:ext uri="{FF2B5EF4-FFF2-40B4-BE49-F238E27FC236}">
                  <a16:creationId xmlns:a16="http://schemas.microsoft.com/office/drawing/2014/main" id="{29606B8B-58F2-4248-A56F-F257BCFDD95D}"/>
                </a:ext>
              </a:extLst>
            </p:cNvPr>
            <p:cNvGrpSpPr/>
            <p:nvPr/>
          </p:nvGrpSpPr>
          <p:grpSpPr>
            <a:xfrm>
              <a:off x="586622" y="2529080"/>
              <a:ext cx="190506" cy="965113"/>
              <a:chOff x="645067" y="1787812"/>
              <a:chExt cx="135019" cy="918087"/>
            </a:xfrm>
          </p:grpSpPr>
          <p:sp>
            <p:nvSpPr>
              <p:cNvPr id="109" name="25 Elipse">
                <a:extLst>
                  <a:ext uri="{FF2B5EF4-FFF2-40B4-BE49-F238E27FC236}">
                    <a16:creationId xmlns:a16="http://schemas.microsoft.com/office/drawing/2014/main" id="{EFFC4E63-825F-2245-9C66-2D3A5D756EB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0" name="40 Conector recto">
                <a:extLst>
                  <a:ext uri="{FF2B5EF4-FFF2-40B4-BE49-F238E27FC236}">
                    <a16:creationId xmlns:a16="http://schemas.microsoft.com/office/drawing/2014/main" id="{2CB12EBC-0127-564E-8A87-CC299B72ACD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1" name="41 Elipse">
                <a:extLst>
                  <a:ext uri="{FF2B5EF4-FFF2-40B4-BE49-F238E27FC236}">
                    <a16:creationId xmlns:a16="http://schemas.microsoft.com/office/drawing/2014/main" id="{54722BFC-DD9B-5E43-B530-2DBACBF1BA13}"/>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8" name="TextBox 81">
              <a:extLst>
                <a:ext uri="{FF2B5EF4-FFF2-40B4-BE49-F238E27FC236}">
                  <a16:creationId xmlns:a16="http://schemas.microsoft.com/office/drawing/2014/main" id="{E7AC2033-12B5-E446-8AC8-635A3D0DE1B4}"/>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1998</a:t>
              </a:r>
            </a:p>
          </p:txBody>
        </p:sp>
      </p:grpSp>
      <p:grpSp>
        <p:nvGrpSpPr>
          <p:cNvPr id="119" name="Gruppo 118">
            <a:extLst>
              <a:ext uri="{FF2B5EF4-FFF2-40B4-BE49-F238E27FC236}">
                <a16:creationId xmlns:a16="http://schemas.microsoft.com/office/drawing/2014/main" id="{08DCA5FD-39CC-464B-B188-030D809816CE}"/>
              </a:ext>
            </a:extLst>
          </p:cNvPr>
          <p:cNvGrpSpPr/>
          <p:nvPr/>
        </p:nvGrpSpPr>
        <p:grpSpPr>
          <a:xfrm>
            <a:off x="3685269" y="2975414"/>
            <a:ext cx="963530" cy="1899008"/>
            <a:chOff x="1406643" y="2992820"/>
            <a:chExt cx="963530" cy="1899008"/>
          </a:xfrm>
        </p:grpSpPr>
        <p:sp>
          <p:nvSpPr>
            <p:cNvPr id="120" name="Rectangle 58">
              <a:extLst>
                <a:ext uri="{FF2B5EF4-FFF2-40B4-BE49-F238E27FC236}">
                  <a16:creationId xmlns:a16="http://schemas.microsoft.com/office/drawing/2014/main" id="{ED5B4A60-8D30-8A48-97C9-1FE59799DD09}"/>
                </a:ext>
              </a:extLst>
            </p:cNvPr>
            <p:cNvSpPr/>
            <p:nvPr/>
          </p:nvSpPr>
          <p:spPr>
            <a:xfrm>
              <a:off x="1406643" y="4368608"/>
              <a:ext cx="963530" cy="523220"/>
            </a:xfrm>
            <a:prstGeom prst="rect">
              <a:avLst/>
            </a:prstGeom>
          </p:spPr>
          <p:txBody>
            <a:bodyPr wrap="square">
              <a:spAutoFit/>
            </a:bodyPr>
            <a:lstStyle/>
            <a:p>
              <a:pPr algn="ctr"/>
              <a:r>
                <a:rPr lang="en-US" sz="1400" b="1" dirty="0">
                  <a:solidFill>
                    <a:schemeClr val="bg2">
                      <a:lumMod val="10000"/>
                    </a:schemeClr>
                  </a:solidFill>
                </a:rPr>
                <a:t>Intel</a:t>
              </a:r>
            </a:p>
            <a:p>
              <a:pPr algn="ctr"/>
              <a:r>
                <a:rPr lang="en-US" sz="1400" b="1" dirty="0">
                  <a:solidFill>
                    <a:schemeClr val="bg2">
                      <a:lumMod val="10000"/>
                    </a:schemeClr>
                  </a:solidFill>
                </a:rPr>
                <a:t>Pentium 4</a:t>
              </a:r>
            </a:p>
          </p:txBody>
        </p:sp>
        <p:grpSp>
          <p:nvGrpSpPr>
            <p:cNvPr id="121" name="4 Grupo">
              <a:extLst>
                <a:ext uri="{FF2B5EF4-FFF2-40B4-BE49-F238E27FC236}">
                  <a16:creationId xmlns:a16="http://schemas.microsoft.com/office/drawing/2014/main" id="{2CB3BD9C-8C6A-4D4B-B4B8-E4AD5DB8E3CE}"/>
                </a:ext>
              </a:extLst>
            </p:cNvPr>
            <p:cNvGrpSpPr/>
            <p:nvPr/>
          </p:nvGrpSpPr>
          <p:grpSpPr>
            <a:xfrm>
              <a:off x="1759689" y="3352235"/>
              <a:ext cx="190506" cy="976685"/>
              <a:chOff x="2459025" y="2570898"/>
              <a:chExt cx="135019" cy="929095"/>
            </a:xfrm>
          </p:grpSpPr>
          <p:sp>
            <p:nvSpPr>
              <p:cNvPr id="123" name="26 Elipse">
                <a:extLst>
                  <a:ext uri="{FF2B5EF4-FFF2-40B4-BE49-F238E27FC236}">
                    <a16:creationId xmlns:a16="http://schemas.microsoft.com/office/drawing/2014/main" id="{7340EC71-5D0D-9044-ADDE-C6B3A1D06F3A}"/>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24" name="42 Conector recto">
                <a:extLst>
                  <a:ext uri="{FF2B5EF4-FFF2-40B4-BE49-F238E27FC236}">
                    <a16:creationId xmlns:a16="http://schemas.microsoft.com/office/drawing/2014/main" id="{34ED764A-B365-FD4C-8F0C-9B20F3682EAB}"/>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5" name="48 Elipse">
                <a:extLst>
                  <a:ext uri="{FF2B5EF4-FFF2-40B4-BE49-F238E27FC236}">
                    <a16:creationId xmlns:a16="http://schemas.microsoft.com/office/drawing/2014/main" id="{32460443-4408-6840-BED1-9C3416996A30}"/>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2" name="TextBox 85">
              <a:extLst>
                <a:ext uri="{FF2B5EF4-FFF2-40B4-BE49-F238E27FC236}">
                  <a16:creationId xmlns:a16="http://schemas.microsoft.com/office/drawing/2014/main" id="{2733E1DB-A335-0B4F-9BF7-D7551B5603CB}"/>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2000</a:t>
              </a:r>
            </a:p>
          </p:txBody>
        </p:sp>
      </p:grpSp>
      <p:grpSp>
        <p:nvGrpSpPr>
          <p:cNvPr id="126" name="Gruppo 125">
            <a:extLst>
              <a:ext uri="{FF2B5EF4-FFF2-40B4-BE49-F238E27FC236}">
                <a16:creationId xmlns:a16="http://schemas.microsoft.com/office/drawing/2014/main" id="{94EDCC20-E4A0-0941-BD81-73E009A779F6}"/>
              </a:ext>
            </a:extLst>
          </p:cNvPr>
          <p:cNvGrpSpPr/>
          <p:nvPr/>
        </p:nvGrpSpPr>
        <p:grpSpPr>
          <a:xfrm>
            <a:off x="4691743" y="2985246"/>
            <a:ext cx="1023532" cy="1911536"/>
            <a:chOff x="1331566" y="2992820"/>
            <a:chExt cx="1023532" cy="1911536"/>
          </a:xfrm>
        </p:grpSpPr>
        <p:sp>
          <p:nvSpPr>
            <p:cNvPr id="127" name="Rectangle 58">
              <a:extLst>
                <a:ext uri="{FF2B5EF4-FFF2-40B4-BE49-F238E27FC236}">
                  <a16:creationId xmlns:a16="http://schemas.microsoft.com/office/drawing/2014/main" id="{1E0692DA-4DE2-C940-BF20-5B7257CC46D9}"/>
                </a:ext>
              </a:extLst>
            </p:cNvPr>
            <p:cNvSpPr/>
            <p:nvPr/>
          </p:nvSpPr>
          <p:spPr>
            <a:xfrm>
              <a:off x="1331566" y="4381136"/>
              <a:ext cx="1023532" cy="523220"/>
            </a:xfrm>
            <a:prstGeom prst="rect">
              <a:avLst/>
            </a:prstGeom>
          </p:spPr>
          <p:txBody>
            <a:bodyPr wrap="square">
              <a:spAutoFit/>
            </a:bodyPr>
            <a:lstStyle/>
            <a:p>
              <a:pPr algn="ctr"/>
              <a:r>
                <a:rPr lang="en-US" sz="1400" b="1" dirty="0">
                  <a:solidFill>
                    <a:schemeClr val="bg2">
                      <a:lumMod val="10000"/>
                    </a:schemeClr>
                  </a:solidFill>
                </a:rPr>
                <a:t>Intel Pentium M</a:t>
              </a:r>
            </a:p>
          </p:txBody>
        </p:sp>
        <p:grpSp>
          <p:nvGrpSpPr>
            <p:cNvPr id="128" name="4 Grupo">
              <a:extLst>
                <a:ext uri="{FF2B5EF4-FFF2-40B4-BE49-F238E27FC236}">
                  <a16:creationId xmlns:a16="http://schemas.microsoft.com/office/drawing/2014/main" id="{12DCE03C-1E48-684D-9C90-36D799A3B5CE}"/>
                </a:ext>
              </a:extLst>
            </p:cNvPr>
            <p:cNvGrpSpPr/>
            <p:nvPr/>
          </p:nvGrpSpPr>
          <p:grpSpPr>
            <a:xfrm>
              <a:off x="1759689" y="3352235"/>
              <a:ext cx="190506" cy="976685"/>
              <a:chOff x="2459025" y="2570898"/>
              <a:chExt cx="135019" cy="929095"/>
            </a:xfrm>
          </p:grpSpPr>
          <p:sp>
            <p:nvSpPr>
              <p:cNvPr id="130" name="26 Elipse">
                <a:extLst>
                  <a:ext uri="{FF2B5EF4-FFF2-40B4-BE49-F238E27FC236}">
                    <a16:creationId xmlns:a16="http://schemas.microsoft.com/office/drawing/2014/main" id="{D8E65F22-E5DC-8541-B629-A79A4F33F2F8}"/>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1" name="42 Conector recto">
                <a:extLst>
                  <a:ext uri="{FF2B5EF4-FFF2-40B4-BE49-F238E27FC236}">
                    <a16:creationId xmlns:a16="http://schemas.microsoft.com/office/drawing/2014/main" id="{22EB14C5-1B70-B249-93AD-11CA18043AC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2" name="48 Elipse">
                <a:extLst>
                  <a:ext uri="{FF2B5EF4-FFF2-40B4-BE49-F238E27FC236}">
                    <a16:creationId xmlns:a16="http://schemas.microsoft.com/office/drawing/2014/main" id="{E3EE4AAF-0E66-9E4C-8445-9C8A5FB6123E}"/>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9" name="TextBox 85">
              <a:extLst>
                <a:ext uri="{FF2B5EF4-FFF2-40B4-BE49-F238E27FC236}">
                  <a16:creationId xmlns:a16="http://schemas.microsoft.com/office/drawing/2014/main" id="{E05EC423-9F81-6A4D-BBA5-A61675705D40}"/>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2003</a:t>
              </a: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4359548" y="2209716"/>
            <a:ext cx="734496" cy="1674029"/>
            <a:chOff x="399602" y="2199880"/>
            <a:chExt cx="734496" cy="1674029"/>
          </a:xfrm>
        </p:grpSpPr>
        <p:sp>
          <p:nvSpPr>
            <p:cNvPr id="134" name="Rectangle 55">
              <a:extLst>
                <a:ext uri="{FF2B5EF4-FFF2-40B4-BE49-F238E27FC236}">
                  <a16:creationId xmlns:a16="http://schemas.microsoft.com/office/drawing/2014/main" id="{4B3F2C99-F865-E245-956C-FBFC95DBC1BE}"/>
                </a:ext>
              </a:extLst>
            </p:cNvPr>
            <p:cNvSpPr/>
            <p:nvPr/>
          </p:nvSpPr>
          <p:spPr>
            <a:xfrm>
              <a:off x="399602" y="2199880"/>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grpSp>
        <p:nvGrpSpPr>
          <p:cNvPr id="140" name="Gruppo 139">
            <a:extLst>
              <a:ext uri="{FF2B5EF4-FFF2-40B4-BE49-F238E27FC236}">
                <a16:creationId xmlns:a16="http://schemas.microsoft.com/office/drawing/2014/main" id="{F3325D13-978A-8A44-95C5-F743888FE09A}"/>
              </a:ext>
            </a:extLst>
          </p:cNvPr>
          <p:cNvGrpSpPr/>
          <p:nvPr/>
        </p:nvGrpSpPr>
        <p:grpSpPr>
          <a:xfrm>
            <a:off x="5596808" y="1582994"/>
            <a:ext cx="960328" cy="2408902"/>
            <a:chOff x="393080" y="2056420"/>
            <a:chExt cx="960328" cy="1817489"/>
          </a:xfrm>
        </p:grpSpPr>
        <p:sp>
          <p:nvSpPr>
            <p:cNvPr id="141" name="Rectangle 55">
              <a:extLst>
                <a:ext uri="{FF2B5EF4-FFF2-40B4-BE49-F238E27FC236}">
                  <a16:creationId xmlns:a16="http://schemas.microsoft.com/office/drawing/2014/main" id="{95A250C5-4177-FE49-B8AE-8E72E64F8995}"/>
                </a:ext>
              </a:extLst>
            </p:cNvPr>
            <p:cNvSpPr/>
            <p:nvPr/>
          </p:nvSpPr>
          <p:spPr>
            <a:xfrm>
              <a:off x="393080" y="2056420"/>
              <a:ext cx="960328" cy="394122"/>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M</a:t>
              </a:r>
            </a:p>
          </p:txBody>
        </p:sp>
        <p:grpSp>
          <p:nvGrpSpPr>
            <p:cNvPr id="142" name="2 Grupo">
              <a:extLst>
                <a:ext uri="{FF2B5EF4-FFF2-40B4-BE49-F238E27FC236}">
                  <a16:creationId xmlns:a16="http://schemas.microsoft.com/office/drawing/2014/main" id="{DBB94C50-8EA4-D24B-AD51-BE8CF6A6B87D}"/>
                </a:ext>
              </a:extLst>
            </p:cNvPr>
            <p:cNvGrpSpPr/>
            <p:nvPr/>
          </p:nvGrpSpPr>
          <p:grpSpPr>
            <a:xfrm>
              <a:off x="586624" y="2529080"/>
              <a:ext cx="203363" cy="965112"/>
              <a:chOff x="645067" y="1787812"/>
              <a:chExt cx="144131" cy="918086"/>
            </a:xfrm>
          </p:grpSpPr>
          <p:sp>
            <p:nvSpPr>
              <p:cNvPr id="144" name="25 Elipse">
                <a:extLst>
                  <a:ext uri="{FF2B5EF4-FFF2-40B4-BE49-F238E27FC236}">
                    <a16:creationId xmlns:a16="http://schemas.microsoft.com/office/drawing/2014/main" id="{F165128C-8A60-CC42-8A98-7759A4E03DFA}"/>
                  </a:ext>
                </a:extLst>
              </p:cNvPr>
              <p:cNvSpPr/>
              <p:nvPr/>
            </p:nvSpPr>
            <p:spPr>
              <a:xfrm>
                <a:off x="645067" y="2599047"/>
                <a:ext cx="144131" cy="1068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45" name="40 Conector recto">
                <a:extLst>
                  <a:ext uri="{FF2B5EF4-FFF2-40B4-BE49-F238E27FC236}">
                    <a16:creationId xmlns:a16="http://schemas.microsoft.com/office/drawing/2014/main" id="{4FDF428A-94FC-374F-B5A1-4692C534BFD3}"/>
                  </a:ext>
                </a:extLst>
              </p:cNvPr>
              <p:cNvCxnSpPr/>
              <p:nvPr/>
            </p:nvCxnSpPr>
            <p:spPr>
              <a:xfrm flipV="1">
                <a:off x="711975" y="1871906"/>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6" name="41 Elipse">
                <a:extLst>
                  <a:ext uri="{FF2B5EF4-FFF2-40B4-BE49-F238E27FC236}">
                    <a16:creationId xmlns:a16="http://schemas.microsoft.com/office/drawing/2014/main" id="{8F69FDB0-B342-0449-AC1E-173D6ACB10E8}"/>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43" name="TextBox 81">
              <a:extLst>
                <a:ext uri="{FF2B5EF4-FFF2-40B4-BE49-F238E27FC236}">
                  <a16:creationId xmlns:a16="http://schemas.microsoft.com/office/drawing/2014/main" id="{A7D85BB7-DF4E-1147-9906-8BAD6EA3E631}"/>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2004</a:t>
              </a:r>
            </a:p>
          </p:txBody>
        </p:sp>
      </p:grpSp>
      <p:grpSp>
        <p:nvGrpSpPr>
          <p:cNvPr id="147" name="Gruppo 146">
            <a:extLst>
              <a:ext uri="{FF2B5EF4-FFF2-40B4-BE49-F238E27FC236}">
                <a16:creationId xmlns:a16="http://schemas.microsoft.com/office/drawing/2014/main" id="{180F90D4-4BD4-674E-874F-CF77BB55CC75}"/>
              </a:ext>
            </a:extLst>
          </p:cNvPr>
          <p:cNvGrpSpPr/>
          <p:nvPr/>
        </p:nvGrpSpPr>
        <p:grpSpPr>
          <a:xfrm>
            <a:off x="6241099" y="2024078"/>
            <a:ext cx="912237" cy="1854750"/>
            <a:chOff x="339278" y="2019159"/>
            <a:chExt cx="912237" cy="1854750"/>
          </a:xfrm>
        </p:grpSpPr>
        <p:sp>
          <p:nvSpPr>
            <p:cNvPr id="148" name="Rectangle 55">
              <a:extLst>
                <a:ext uri="{FF2B5EF4-FFF2-40B4-BE49-F238E27FC236}">
                  <a16:creationId xmlns:a16="http://schemas.microsoft.com/office/drawing/2014/main" id="{0BEF0D89-D90B-0243-951B-815274DA8980}"/>
                </a:ext>
              </a:extLst>
            </p:cNvPr>
            <p:cNvSpPr/>
            <p:nvPr/>
          </p:nvSpPr>
          <p:spPr>
            <a:xfrm>
              <a:off x="339278" y="2019159"/>
              <a:ext cx="912237" cy="738664"/>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A</a:t>
              </a:r>
            </a:p>
            <a:p>
              <a:endParaRPr lang="en-US" sz="1400" b="1" dirty="0">
                <a:solidFill>
                  <a:schemeClr val="bg2">
                    <a:lumMod val="10000"/>
                  </a:schemeClr>
                </a:solidFill>
              </a:endParaRPr>
            </a:p>
          </p:txBody>
        </p:sp>
        <p:grpSp>
          <p:nvGrpSpPr>
            <p:cNvPr id="149" name="2 Grupo">
              <a:extLst>
                <a:ext uri="{FF2B5EF4-FFF2-40B4-BE49-F238E27FC236}">
                  <a16:creationId xmlns:a16="http://schemas.microsoft.com/office/drawing/2014/main" id="{F109F476-80F5-8947-B2B2-DA67C83B578B}"/>
                </a:ext>
              </a:extLst>
            </p:cNvPr>
            <p:cNvGrpSpPr/>
            <p:nvPr/>
          </p:nvGrpSpPr>
          <p:grpSpPr>
            <a:xfrm>
              <a:off x="586622" y="2529080"/>
              <a:ext cx="190506" cy="965113"/>
              <a:chOff x="645067" y="1787812"/>
              <a:chExt cx="135019" cy="918087"/>
            </a:xfrm>
          </p:grpSpPr>
          <p:sp>
            <p:nvSpPr>
              <p:cNvPr id="151" name="25 Elipse">
                <a:extLst>
                  <a:ext uri="{FF2B5EF4-FFF2-40B4-BE49-F238E27FC236}">
                    <a16:creationId xmlns:a16="http://schemas.microsoft.com/office/drawing/2014/main" id="{1C7FB9D0-4F11-314B-8971-55E5A075BF5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2" name="40 Conector recto">
                <a:extLst>
                  <a:ext uri="{FF2B5EF4-FFF2-40B4-BE49-F238E27FC236}">
                    <a16:creationId xmlns:a16="http://schemas.microsoft.com/office/drawing/2014/main" id="{0D9637AB-60A6-484B-9371-C99C2BB608D8}"/>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3" name="41 Elipse">
                <a:extLst>
                  <a:ext uri="{FF2B5EF4-FFF2-40B4-BE49-F238E27FC236}">
                    <a16:creationId xmlns:a16="http://schemas.microsoft.com/office/drawing/2014/main" id="{99804E32-B3BF-A64D-8E2D-52F213DECB5A}"/>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0" name="TextBox 81">
              <a:extLst>
                <a:ext uri="{FF2B5EF4-FFF2-40B4-BE49-F238E27FC236}">
                  <a16:creationId xmlns:a16="http://schemas.microsoft.com/office/drawing/2014/main" id="{3A0EC07E-EDD7-CE49-8C11-52046477E4C8}"/>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2005</a:t>
              </a:r>
            </a:p>
          </p:txBody>
        </p:sp>
      </p:grpSp>
      <p:grpSp>
        <p:nvGrpSpPr>
          <p:cNvPr id="154" name="Gruppo 153">
            <a:extLst>
              <a:ext uri="{FF2B5EF4-FFF2-40B4-BE49-F238E27FC236}">
                <a16:creationId xmlns:a16="http://schemas.microsoft.com/office/drawing/2014/main" id="{26EC2C59-6E58-FC45-A1F9-58DF18771536}"/>
              </a:ext>
            </a:extLst>
          </p:cNvPr>
          <p:cNvGrpSpPr/>
          <p:nvPr/>
        </p:nvGrpSpPr>
        <p:grpSpPr>
          <a:xfrm>
            <a:off x="10068578" y="2000947"/>
            <a:ext cx="904222" cy="1887712"/>
            <a:chOff x="293507" y="1986197"/>
            <a:chExt cx="904222" cy="1887712"/>
          </a:xfrm>
        </p:grpSpPr>
        <p:sp>
          <p:nvSpPr>
            <p:cNvPr id="155" name="Rectangle 55">
              <a:extLst>
                <a:ext uri="{FF2B5EF4-FFF2-40B4-BE49-F238E27FC236}">
                  <a16:creationId xmlns:a16="http://schemas.microsoft.com/office/drawing/2014/main" id="{6F8199BF-6351-8640-9174-1B0EB26A71BE}"/>
                </a:ext>
              </a:extLst>
            </p:cNvPr>
            <p:cNvSpPr/>
            <p:nvPr/>
          </p:nvSpPr>
          <p:spPr>
            <a:xfrm>
              <a:off x="293507" y="1986197"/>
              <a:ext cx="904222" cy="523220"/>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R</a:t>
              </a:r>
            </a:p>
          </p:txBody>
        </p:sp>
        <p:grpSp>
          <p:nvGrpSpPr>
            <p:cNvPr id="156" name="2 Grupo">
              <a:extLst>
                <a:ext uri="{FF2B5EF4-FFF2-40B4-BE49-F238E27FC236}">
                  <a16:creationId xmlns:a16="http://schemas.microsoft.com/office/drawing/2014/main" id="{F0AD8C3E-3516-6F4E-A25E-A759D9E61739}"/>
                </a:ext>
              </a:extLst>
            </p:cNvPr>
            <p:cNvGrpSpPr/>
            <p:nvPr/>
          </p:nvGrpSpPr>
          <p:grpSpPr>
            <a:xfrm>
              <a:off x="586622" y="2529080"/>
              <a:ext cx="190506" cy="965113"/>
              <a:chOff x="645067" y="1787812"/>
              <a:chExt cx="135019" cy="918087"/>
            </a:xfrm>
          </p:grpSpPr>
          <p:sp>
            <p:nvSpPr>
              <p:cNvPr id="158" name="25 Elipse">
                <a:extLst>
                  <a:ext uri="{FF2B5EF4-FFF2-40B4-BE49-F238E27FC236}">
                    <a16:creationId xmlns:a16="http://schemas.microsoft.com/office/drawing/2014/main" id="{C4B31DC7-7CDC-6147-A900-B8F199B6E69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9" name="40 Conector recto">
                <a:extLst>
                  <a:ext uri="{FF2B5EF4-FFF2-40B4-BE49-F238E27FC236}">
                    <a16:creationId xmlns:a16="http://schemas.microsoft.com/office/drawing/2014/main" id="{DD322544-18B9-C54C-A36B-965723AC3616}"/>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0" name="41 Elipse">
                <a:extLst>
                  <a:ext uri="{FF2B5EF4-FFF2-40B4-BE49-F238E27FC236}">
                    <a16:creationId xmlns:a16="http://schemas.microsoft.com/office/drawing/2014/main" id="{CDCABC94-66E1-5643-A521-E131EE4763EF}"/>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7" name="TextBox 81">
              <a:extLst>
                <a:ext uri="{FF2B5EF4-FFF2-40B4-BE49-F238E27FC236}">
                  <a16:creationId xmlns:a16="http://schemas.microsoft.com/office/drawing/2014/main" id="{51E0716B-C647-FB47-9831-7E7A7F8F3A9F}"/>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2011</a:t>
              </a:r>
            </a:p>
          </p:txBody>
        </p:sp>
      </p:grpSp>
      <p:grpSp>
        <p:nvGrpSpPr>
          <p:cNvPr id="161" name="Gruppo 160">
            <a:extLst>
              <a:ext uri="{FF2B5EF4-FFF2-40B4-BE49-F238E27FC236}">
                <a16:creationId xmlns:a16="http://schemas.microsoft.com/office/drawing/2014/main" id="{53FCD881-FC2C-8447-BB67-14878A862D61}"/>
              </a:ext>
            </a:extLst>
          </p:cNvPr>
          <p:cNvGrpSpPr/>
          <p:nvPr/>
        </p:nvGrpSpPr>
        <p:grpSpPr>
          <a:xfrm>
            <a:off x="6889266" y="2980330"/>
            <a:ext cx="1035534" cy="2113652"/>
            <a:chOff x="1296843" y="2992820"/>
            <a:chExt cx="1035534" cy="2113652"/>
          </a:xfrm>
        </p:grpSpPr>
        <p:sp>
          <p:nvSpPr>
            <p:cNvPr id="162" name="Rectangle 58">
              <a:extLst>
                <a:ext uri="{FF2B5EF4-FFF2-40B4-BE49-F238E27FC236}">
                  <a16:creationId xmlns:a16="http://schemas.microsoft.com/office/drawing/2014/main" id="{49AB6B95-2EC4-AC45-80D8-5D9674108477}"/>
                </a:ext>
              </a:extLst>
            </p:cNvPr>
            <p:cNvSpPr/>
            <p:nvPr/>
          </p:nvSpPr>
          <p:spPr>
            <a:xfrm>
              <a:off x="1296843" y="4398586"/>
              <a:ext cx="1035534" cy="707886"/>
            </a:xfrm>
            <a:prstGeom prst="rect">
              <a:avLst/>
            </a:prstGeom>
          </p:spPr>
          <p:txBody>
            <a:bodyPr wrap="square">
              <a:spAutoFit/>
            </a:bodyPr>
            <a:lstStyle/>
            <a:p>
              <a:pPr algn="ctr"/>
              <a:r>
                <a:rPr lang="en-US" sz="2000" b="1" dirty="0">
                  <a:solidFill>
                    <a:schemeClr val="bg2">
                      <a:lumMod val="10000"/>
                    </a:schemeClr>
                  </a:solidFill>
                </a:rPr>
                <a:t>Intel Core i7</a:t>
              </a:r>
            </a:p>
          </p:txBody>
        </p:sp>
        <p:grpSp>
          <p:nvGrpSpPr>
            <p:cNvPr id="163" name="4 Grupo">
              <a:extLst>
                <a:ext uri="{FF2B5EF4-FFF2-40B4-BE49-F238E27FC236}">
                  <a16:creationId xmlns:a16="http://schemas.microsoft.com/office/drawing/2014/main" id="{87B109B7-99F7-1743-BC0B-5EAE05F4BDCC}"/>
                </a:ext>
              </a:extLst>
            </p:cNvPr>
            <p:cNvGrpSpPr/>
            <p:nvPr/>
          </p:nvGrpSpPr>
          <p:grpSpPr>
            <a:xfrm>
              <a:off x="1759689" y="3352235"/>
              <a:ext cx="190506" cy="976685"/>
              <a:chOff x="2459025" y="2570898"/>
              <a:chExt cx="135019" cy="929095"/>
            </a:xfrm>
          </p:grpSpPr>
          <p:sp>
            <p:nvSpPr>
              <p:cNvPr id="165" name="26 Elipse">
                <a:extLst>
                  <a:ext uri="{FF2B5EF4-FFF2-40B4-BE49-F238E27FC236}">
                    <a16:creationId xmlns:a16="http://schemas.microsoft.com/office/drawing/2014/main" id="{CCEBE45D-642B-BB49-B9BB-ECA34E2E088F}"/>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66" name="42 Conector recto">
                <a:extLst>
                  <a:ext uri="{FF2B5EF4-FFF2-40B4-BE49-F238E27FC236}">
                    <a16:creationId xmlns:a16="http://schemas.microsoft.com/office/drawing/2014/main" id="{B185196C-59E4-0A44-8563-AD10D32A7AF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7" name="48 Elipse">
                <a:extLst>
                  <a:ext uri="{FF2B5EF4-FFF2-40B4-BE49-F238E27FC236}">
                    <a16:creationId xmlns:a16="http://schemas.microsoft.com/office/drawing/2014/main" id="{BAC28FA8-F09C-C94A-95BD-5C5D3411D2B9}"/>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64" name="TextBox 85">
              <a:extLst>
                <a:ext uri="{FF2B5EF4-FFF2-40B4-BE49-F238E27FC236}">
                  <a16:creationId xmlns:a16="http://schemas.microsoft.com/office/drawing/2014/main" id="{DE2C4653-A0FF-3E43-9C26-E5D86EC3857C}"/>
                </a:ext>
              </a:extLst>
            </p:cNvPr>
            <p:cNvSpPr txBox="1"/>
            <p:nvPr/>
          </p:nvSpPr>
          <p:spPr>
            <a:xfrm>
              <a:off x="1564157" y="2992820"/>
              <a:ext cx="704039" cy="400110"/>
            </a:xfrm>
            <a:prstGeom prst="rect">
              <a:avLst/>
            </a:prstGeom>
            <a:noFill/>
          </p:spPr>
          <p:txBody>
            <a:bodyPr wrap="none" rtlCol="0">
              <a:spAutoFit/>
            </a:bodyPr>
            <a:lstStyle/>
            <a:p>
              <a:r>
                <a:rPr lang="en-US" sz="2000" b="1" dirty="0">
                  <a:solidFill>
                    <a:schemeClr val="accent5">
                      <a:lumMod val="50000"/>
                    </a:schemeClr>
                  </a:solidFill>
                </a:rPr>
                <a:t>2008</a:t>
              </a:r>
              <a:endParaRPr lang="en-US" sz="1600" b="1" dirty="0">
                <a:solidFill>
                  <a:schemeClr val="accent5">
                    <a:lumMod val="50000"/>
                  </a:schemeClr>
                </a:solidFill>
              </a:endParaRPr>
            </a:p>
          </p:txBody>
        </p:sp>
      </p:grpSp>
      <p:grpSp>
        <p:nvGrpSpPr>
          <p:cNvPr id="175" name="Gruppo 174">
            <a:extLst>
              <a:ext uri="{FF2B5EF4-FFF2-40B4-BE49-F238E27FC236}">
                <a16:creationId xmlns:a16="http://schemas.microsoft.com/office/drawing/2014/main" id="{B5BA256E-5855-5144-8888-013B9CFB97C7}"/>
              </a:ext>
            </a:extLst>
          </p:cNvPr>
          <p:cNvGrpSpPr/>
          <p:nvPr/>
        </p:nvGrpSpPr>
        <p:grpSpPr>
          <a:xfrm>
            <a:off x="7997697" y="3010308"/>
            <a:ext cx="1035535" cy="2083674"/>
            <a:chOff x="1406642" y="2992820"/>
            <a:chExt cx="1035535" cy="2083674"/>
          </a:xfrm>
        </p:grpSpPr>
        <p:sp>
          <p:nvSpPr>
            <p:cNvPr id="176" name="Rectangle 58">
              <a:extLst>
                <a:ext uri="{FF2B5EF4-FFF2-40B4-BE49-F238E27FC236}">
                  <a16:creationId xmlns:a16="http://schemas.microsoft.com/office/drawing/2014/main" id="{DF6ADA0C-1F4E-F446-A75B-2341EB32B689}"/>
                </a:ext>
              </a:extLst>
            </p:cNvPr>
            <p:cNvSpPr/>
            <p:nvPr/>
          </p:nvSpPr>
          <p:spPr>
            <a:xfrm>
              <a:off x="1406642" y="4368608"/>
              <a:ext cx="1035535" cy="707886"/>
            </a:xfrm>
            <a:prstGeom prst="rect">
              <a:avLst/>
            </a:prstGeom>
          </p:spPr>
          <p:txBody>
            <a:bodyPr wrap="square">
              <a:spAutoFit/>
            </a:bodyPr>
            <a:lstStyle/>
            <a:p>
              <a:pPr algn="ctr"/>
              <a:r>
                <a:rPr lang="en-US" sz="2000" b="1" dirty="0">
                  <a:solidFill>
                    <a:schemeClr val="bg2">
                      <a:lumMod val="10000"/>
                    </a:schemeClr>
                  </a:solidFill>
                </a:rPr>
                <a:t>Intel Core i5</a:t>
              </a:r>
            </a:p>
          </p:txBody>
        </p:sp>
        <p:grpSp>
          <p:nvGrpSpPr>
            <p:cNvPr id="177" name="4 Grupo">
              <a:extLst>
                <a:ext uri="{FF2B5EF4-FFF2-40B4-BE49-F238E27FC236}">
                  <a16:creationId xmlns:a16="http://schemas.microsoft.com/office/drawing/2014/main" id="{0C8C6594-ACE3-004E-8164-5681E7E556BC}"/>
                </a:ext>
              </a:extLst>
            </p:cNvPr>
            <p:cNvGrpSpPr/>
            <p:nvPr/>
          </p:nvGrpSpPr>
          <p:grpSpPr>
            <a:xfrm>
              <a:off x="1759689" y="3352235"/>
              <a:ext cx="190506" cy="976685"/>
              <a:chOff x="2459025" y="2570898"/>
              <a:chExt cx="135019" cy="929095"/>
            </a:xfrm>
          </p:grpSpPr>
          <p:sp>
            <p:nvSpPr>
              <p:cNvPr id="179" name="26 Elipse">
                <a:extLst>
                  <a:ext uri="{FF2B5EF4-FFF2-40B4-BE49-F238E27FC236}">
                    <a16:creationId xmlns:a16="http://schemas.microsoft.com/office/drawing/2014/main" id="{13DEC9F4-AFB0-1E4B-8BDF-88F356AADBAF}"/>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80" name="42 Conector recto">
                <a:extLst>
                  <a:ext uri="{FF2B5EF4-FFF2-40B4-BE49-F238E27FC236}">
                    <a16:creationId xmlns:a16="http://schemas.microsoft.com/office/drawing/2014/main" id="{3E36046A-7DD2-8C42-88BE-00683B16446F}"/>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1" name="48 Elipse">
                <a:extLst>
                  <a:ext uri="{FF2B5EF4-FFF2-40B4-BE49-F238E27FC236}">
                    <a16:creationId xmlns:a16="http://schemas.microsoft.com/office/drawing/2014/main" id="{F8862260-1335-AB48-8E58-303AA9035285}"/>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8" name="TextBox 85">
              <a:extLst>
                <a:ext uri="{FF2B5EF4-FFF2-40B4-BE49-F238E27FC236}">
                  <a16:creationId xmlns:a16="http://schemas.microsoft.com/office/drawing/2014/main" id="{7C16328A-57C4-8142-9720-D03BDB596856}"/>
                </a:ext>
              </a:extLst>
            </p:cNvPr>
            <p:cNvSpPr txBox="1"/>
            <p:nvPr/>
          </p:nvSpPr>
          <p:spPr>
            <a:xfrm>
              <a:off x="1564157" y="2992820"/>
              <a:ext cx="704039" cy="400110"/>
            </a:xfrm>
            <a:prstGeom prst="rect">
              <a:avLst/>
            </a:prstGeom>
            <a:noFill/>
          </p:spPr>
          <p:txBody>
            <a:bodyPr wrap="none" rtlCol="0">
              <a:spAutoFit/>
            </a:bodyPr>
            <a:lstStyle/>
            <a:p>
              <a:r>
                <a:rPr lang="en-US" sz="2000" b="1" dirty="0">
                  <a:solidFill>
                    <a:schemeClr val="accent5">
                      <a:lumMod val="50000"/>
                    </a:schemeClr>
                  </a:solidFill>
                </a:rPr>
                <a:t>2009</a:t>
              </a:r>
            </a:p>
          </p:txBody>
        </p:sp>
      </p:grpSp>
      <p:grpSp>
        <p:nvGrpSpPr>
          <p:cNvPr id="182" name="Gruppo 181">
            <a:extLst>
              <a:ext uri="{FF2B5EF4-FFF2-40B4-BE49-F238E27FC236}">
                <a16:creationId xmlns:a16="http://schemas.microsoft.com/office/drawing/2014/main" id="{28F08CC9-7B21-7942-BEB7-FFDD9CF9DC9E}"/>
              </a:ext>
            </a:extLst>
          </p:cNvPr>
          <p:cNvGrpSpPr/>
          <p:nvPr/>
        </p:nvGrpSpPr>
        <p:grpSpPr>
          <a:xfrm>
            <a:off x="9088094" y="3010308"/>
            <a:ext cx="1122706" cy="2068928"/>
            <a:chOff x="1281979" y="2992820"/>
            <a:chExt cx="1122706" cy="2068928"/>
          </a:xfrm>
        </p:grpSpPr>
        <p:sp>
          <p:nvSpPr>
            <p:cNvPr id="183" name="Rectangle 58">
              <a:extLst>
                <a:ext uri="{FF2B5EF4-FFF2-40B4-BE49-F238E27FC236}">
                  <a16:creationId xmlns:a16="http://schemas.microsoft.com/office/drawing/2014/main" id="{8DEE3923-EBEA-964E-8394-E19E1C3B7A33}"/>
                </a:ext>
              </a:extLst>
            </p:cNvPr>
            <p:cNvSpPr/>
            <p:nvPr/>
          </p:nvSpPr>
          <p:spPr>
            <a:xfrm>
              <a:off x="1281979" y="4353862"/>
              <a:ext cx="1122706" cy="707886"/>
            </a:xfrm>
            <a:prstGeom prst="rect">
              <a:avLst/>
            </a:prstGeom>
          </p:spPr>
          <p:txBody>
            <a:bodyPr wrap="square">
              <a:spAutoFit/>
            </a:bodyPr>
            <a:lstStyle/>
            <a:p>
              <a:pPr algn="ctr"/>
              <a:r>
                <a:rPr lang="en-US" sz="2000" b="1" dirty="0">
                  <a:solidFill>
                    <a:schemeClr val="bg2">
                      <a:lumMod val="10000"/>
                    </a:schemeClr>
                  </a:solidFill>
                </a:rPr>
                <a:t>Intel Core i3</a:t>
              </a:r>
            </a:p>
          </p:txBody>
        </p:sp>
        <p:grpSp>
          <p:nvGrpSpPr>
            <p:cNvPr id="184" name="4 Grupo">
              <a:extLst>
                <a:ext uri="{FF2B5EF4-FFF2-40B4-BE49-F238E27FC236}">
                  <a16:creationId xmlns:a16="http://schemas.microsoft.com/office/drawing/2014/main" id="{6A43A98A-AB5A-DE4C-9E48-99AFB69CED02}"/>
                </a:ext>
              </a:extLst>
            </p:cNvPr>
            <p:cNvGrpSpPr/>
            <p:nvPr/>
          </p:nvGrpSpPr>
          <p:grpSpPr>
            <a:xfrm>
              <a:off x="1759689" y="3352235"/>
              <a:ext cx="190506" cy="976685"/>
              <a:chOff x="2459025" y="2570898"/>
              <a:chExt cx="135019" cy="929095"/>
            </a:xfrm>
          </p:grpSpPr>
          <p:sp>
            <p:nvSpPr>
              <p:cNvPr id="186" name="26 Elipse">
                <a:extLst>
                  <a:ext uri="{FF2B5EF4-FFF2-40B4-BE49-F238E27FC236}">
                    <a16:creationId xmlns:a16="http://schemas.microsoft.com/office/drawing/2014/main" id="{661E4D1A-FFB0-E74A-B2A6-04C7E8942F6C}"/>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87" name="42 Conector recto">
                <a:extLst>
                  <a:ext uri="{FF2B5EF4-FFF2-40B4-BE49-F238E27FC236}">
                    <a16:creationId xmlns:a16="http://schemas.microsoft.com/office/drawing/2014/main" id="{AFDE8FD0-15D0-F34A-B7F9-EAC657D62EFF}"/>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8" name="48 Elipse">
                <a:extLst>
                  <a:ext uri="{FF2B5EF4-FFF2-40B4-BE49-F238E27FC236}">
                    <a16:creationId xmlns:a16="http://schemas.microsoft.com/office/drawing/2014/main" id="{958750B3-D98B-D04D-9CFE-9071E0FDFA27}"/>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85" name="TextBox 85">
              <a:extLst>
                <a:ext uri="{FF2B5EF4-FFF2-40B4-BE49-F238E27FC236}">
                  <a16:creationId xmlns:a16="http://schemas.microsoft.com/office/drawing/2014/main" id="{07FB136D-AB12-BF46-8677-7FE74AC61898}"/>
                </a:ext>
              </a:extLst>
            </p:cNvPr>
            <p:cNvSpPr txBox="1"/>
            <p:nvPr/>
          </p:nvSpPr>
          <p:spPr>
            <a:xfrm>
              <a:off x="1564157" y="2992820"/>
              <a:ext cx="704039" cy="400110"/>
            </a:xfrm>
            <a:prstGeom prst="rect">
              <a:avLst/>
            </a:prstGeom>
            <a:noFill/>
          </p:spPr>
          <p:txBody>
            <a:bodyPr wrap="none" rtlCol="0">
              <a:spAutoFit/>
            </a:bodyPr>
            <a:lstStyle/>
            <a:p>
              <a:r>
                <a:rPr lang="en-US" sz="2000" b="1" dirty="0">
                  <a:solidFill>
                    <a:schemeClr val="accent5">
                      <a:lumMod val="50000"/>
                    </a:schemeClr>
                  </a:solidFill>
                </a:rPr>
                <a:t>2010</a:t>
              </a:r>
              <a:endParaRPr lang="en-US" sz="1600" b="1" dirty="0">
                <a:solidFill>
                  <a:schemeClr val="accent5">
                    <a:lumMod val="50000"/>
                  </a:schemeClr>
                </a:solidFill>
              </a:endParaRPr>
            </a:p>
          </p:txBody>
        </p:sp>
      </p:grpSp>
      <p:grpSp>
        <p:nvGrpSpPr>
          <p:cNvPr id="168" name="Gruppo 167">
            <a:extLst>
              <a:ext uri="{FF2B5EF4-FFF2-40B4-BE49-F238E27FC236}">
                <a16:creationId xmlns:a16="http://schemas.microsoft.com/office/drawing/2014/main" id="{75E77B14-DD3C-154E-AB6B-41E013E9C36A}"/>
              </a:ext>
            </a:extLst>
          </p:cNvPr>
          <p:cNvGrpSpPr/>
          <p:nvPr/>
        </p:nvGrpSpPr>
        <p:grpSpPr>
          <a:xfrm>
            <a:off x="10535894" y="2990948"/>
            <a:ext cx="894106" cy="1899008"/>
            <a:chOff x="1406643" y="2992820"/>
            <a:chExt cx="894106" cy="1899008"/>
          </a:xfrm>
        </p:grpSpPr>
        <p:sp>
          <p:nvSpPr>
            <p:cNvPr id="169" name="Rectangle 58">
              <a:extLst>
                <a:ext uri="{FF2B5EF4-FFF2-40B4-BE49-F238E27FC236}">
                  <a16:creationId xmlns:a16="http://schemas.microsoft.com/office/drawing/2014/main" id="{FFB01D3D-9AA4-4D44-B42C-C141B69F2C7B}"/>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Quark</a:t>
              </a:r>
            </a:p>
          </p:txBody>
        </p:sp>
        <p:grpSp>
          <p:nvGrpSpPr>
            <p:cNvPr id="170" name="4 Grupo">
              <a:extLst>
                <a:ext uri="{FF2B5EF4-FFF2-40B4-BE49-F238E27FC236}">
                  <a16:creationId xmlns:a16="http://schemas.microsoft.com/office/drawing/2014/main" id="{4A84F6B2-A70D-BC47-825F-5542C77434B8}"/>
                </a:ext>
              </a:extLst>
            </p:cNvPr>
            <p:cNvGrpSpPr/>
            <p:nvPr/>
          </p:nvGrpSpPr>
          <p:grpSpPr>
            <a:xfrm>
              <a:off x="1759689" y="3352235"/>
              <a:ext cx="190506" cy="976685"/>
              <a:chOff x="2459025" y="2570898"/>
              <a:chExt cx="135019" cy="929095"/>
            </a:xfrm>
          </p:grpSpPr>
          <p:sp>
            <p:nvSpPr>
              <p:cNvPr id="172" name="26 Elipse">
                <a:extLst>
                  <a:ext uri="{FF2B5EF4-FFF2-40B4-BE49-F238E27FC236}">
                    <a16:creationId xmlns:a16="http://schemas.microsoft.com/office/drawing/2014/main" id="{CC72B69E-3B00-9344-83B7-500FA2C9E5B7}"/>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3" name="42 Conector recto">
                <a:extLst>
                  <a:ext uri="{FF2B5EF4-FFF2-40B4-BE49-F238E27FC236}">
                    <a16:creationId xmlns:a16="http://schemas.microsoft.com/office/drawing/2014/main" id="{FE4F1B2A-B89B-9248-91F5-DD132FBAA84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 name="48 Elipse">
                <a:extLst>
                  <a:ext uri="{FF2B5EF4-FFF2-40B4-BE49-F238E27FC236}">
                    <a16:creationId xmlns:a16="http://schemas.microsoft.com/office/drawing/2014/main" id="{F4AE4D71-55BE-5045-A607-701BBE757509}"/>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1" name="TextBox 85">
              <a:extLst>
                <a:ext uri="{FF2B5EF4-FFF2-40B4-BE49-F238E27FC236}">
                  <a16:creationId xmlns:a16="http://schemas.microsoft.com/office/drawing/2014/main" id="{EA158584-CC4E-9349-A10B-2523C6DE270B}"/>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2013</a:t>
              </a:r>
            </a:p>
          </p:txBody>
        </p:sp>
      </p:grpSp>
      <p:sp>
        <p:nvSpPr>
          <p:cNvPr id="2" name="Segnaposto piè di pagina 1">
            <a:extLst>
              <a:ext uri="{FF2B5EF4-FFF2-40B4-BE49-F238E27FC236}">
                <a16:creationId xmlns:a16="http://schemas.microsoft.com/office/drawing/2014/main" id="{D0C27E69-7DF6-434D-A827-F970AFB21E87}"/>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4B511C79-4501-0C46-98E7-18955BE8A908}"/>
              </a:ext>
            </a:extLst>
          </p:cNvPr>
          <p:cNvSpPr>
            <a:spLocks noGrp="1"/>
          </p:cNvSpPr>
          <p:nvPr>
            <p:ph type="sldNum" sz="quarter" idx="12"/>
          </p:nvPr>
        </p:nvSpPr>
        <p:spPr/>
        <p:txBody>
          <a:bodyPr/>
          <a:lstStyle/>
          <a:p>
            <a:fld id="{DEC90E6D-7B2E-4EC5-B9F8-35F4AE9AC514}" type="slidenum">
              <a:rPr lang="en-US" smtClean="0"/>
              <a:pPr/>
              <a:t>26</a:t>
            </a:fld>
            <a:endParaRPr lang="en-US" dirty="0"/>
          </a:p>
        </p:txBody>
      </p:sp>
      <p:grpSp>
        <p:nvGrpSpPr>
          <p:cNvPr id="196" name="Gruppo 195">
            <a:extLst>
              <a:ext uri="{FF2B5EF4-FFF2-40B4-BE49-F238E27FC236}">
                <a16:creationId xmlns:a16="http://schemas.microsoft.com/office/drawing/2014/main" id="{CE63CD62-7511-8341-B1DE-905EF600C3BD}"/>
              </a:ext>
            </a:extLst>
          </p:cNvPr>
          <p:cNvGrpSpPr/>
          <p:nvPr/>
        </p:nvGrpSpPr>
        <p:grpSpPr>
          <a:xfrm>
            <a:off x="993603" y="990600"/>
            <a:ext cx="5976002" cy="457200"/>
            <a:chOff x="993603" y="990600"/>
            <a:chExt cx="5976002" cy="457200"/>
          </a:xfrm>
        </p:grpSpPr>
        <p:sp>
          <p:nvSpPr>
            <p:cNvPr id="197" name="Rettangolo 196">
              <a:extLst>
                <a:ext uri="{FF2B5EF4-FFF2-40B4-BE49-F238E27FC236}">
                  <a16:creationId xmlns:a16="http://schemas.microsoft.com/office/drawing/2014/main" id="{2C6378C2-9A7C-A647-8FDB-4A7D65D65F87}"/>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198" name="Connettore 1 197">
              <a:extLst>
                <a:ext uri="{FF2B5EF4-FFF2-40B4-BE49-F238E27FC236}">
                  <a16:creationId xmlns:a16="http://schemas.microsoft.com/office/drawing/2014/main" id="{5695FA94-1901-D840-A6F9-A0978E94F865}"/>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99" name="Title 1">
            <a:extLst>
              <a:ext uri="{FF2B5EF4-FFF2-40B4-BE49-F238E27FC236}">
                <a16:creationId xmlns:a16="http://schemas.microsoft.com/office/drawing/2014/main" id="{BCE565F4-3665-2645-B157-FDA7A70D077C}"/>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189" name="Rettangolo 188">
            <a:extLst>
              <a:ext uri="{FF2B5EF4-FFF2-40B4-BE49-F238E27FC236}">
                <a16:creationId xmlns:a16="http://schemas.microsoft.com/office/drawing/2014/main" id="{C5DD912E-C218-A346-BF08-0F18FCB5FFD5}"/>
              </a:ext>
            </a:extLst>
          </p:cNvPr>
          <p:cNvSpPr/>
          <p:nvPr/>
        </p:nvSpPr>
        <p:spPr>
          <a:xfrm>
            <a:off x="6893347" y="2872755"/>
            <a:ext cx="3241254"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26354464"/>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236453-C106-2B44-BC4F-128739E05C95}"/>
              </a:ext>
            </a:extLst>
          </p:cNvPr>
          <p:cNvSpPr>
            <a:spLocks noGrp="1"/>
          </p:cNvSpPr>
          <p:nvPr>
            <p:ph type="title"/>
          </p:nvPr>
        </p:nvSpPr>
        <p:spPr>
          <a:xfrm>
            <a:off x="1104900" y="368258"/>
            <a:ext cx="9982200" cy="711081"/>
          </a:xfrm>
        </p:spPr>
        <p:txBody>
          <a:bodyPr/>
          <a:lstStyle/>
          <a:p>
            <a:pPr algn="ctr"/>
            <a:r>
              <a:rPr lang="it-IT" dirty="0">
                <a:solidFill>
                  <a:schemeClr val="tx2">
                    <a:lumMod val="50000"/>
                  </a:schemeClr>
                </a:solidFill>
                <a:latin typeface="Roboto Light" panose="02000000000000000000" pitchFamily="2" charset="0"/>
                <a:ea typeface="Roboto Light" panose="02000000000000000000" pitchFamily="2" charset="0"/>
              </a:rPr>
              <a:t>The Intel Core family</a:t>
            </a:r>
            <a:br>
              <a:rPr lang="en-US" dirty="0">
                <a:solidFill>
                  <a:schemeClr val="tx2">
                    <a:lumMod val="50000"/>
                  </a:schemeClr>
                </a:solidFill>
                <a:latin typeface="Roboto Light" panose="02000000000000000000" pitchFamily="2" charset="0"/>
                <a:ea typeface="Roboto Light" panose="02000000000000000000" pitchFamily="2" charset="0"/>
              </a:rPr>
            </a:br>
            <a:endParaRPr lang="it-IT" dirty="0"/>
          </a:p>
        </p:txBody>
      </p:sp>
      <p:sp>
        <p:nvSpPr>
          <p:cNvPr id="3" name="Segnaposto piè di pagina 2">
            <a:extLst>
              <a:ext uri="{FF2B5EF4-FFF2-40B4-BE49-F238E27FC236}">
                <a16:creationId xmlns:a16="http://schemas.microsoft.com/office/drawing/2014/main" id="{BC450661-56B9-0D4C-A958-6C8B8F2F4694}"/>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C09E09EE-083C-7948-B7F7-5CCC7AA2638B}"/>
              </a:ext>
            </a:extLst>
          </p:cNvPr>
          <p:cNvSpPr>
            <a:spLocks noGrp="1"/>
          </p:cNvSpPr>
          <p:nvPr>
            <p:ph type="sldNum" sz="quarter" idx="12"/>
          </p:nvPr>
        </p:nvSpPr>
        <p:spPr/>
        <p:txBody>
          <a:bodyPr/>
          <a:lstStyle/>
          <a:p>
            <a:fld id="{DEC90E6D-7B2E-4EC5-B9F8-35F4AE9AC514}" type="slidenum">
              <a:rPr lang="en-US" smtClean="0"/>
              <a:pPr/>
              <a:t>27</a:t>
            </a:fld>
            <a:endParaRPr lang="en-US" dirty="0"/>
          </a:p>
        </p:txBody>
      </p:sp>
      <p:graphicFrame>
        <p:nvGraphicFramePr>
          <p:cNvPr id="23" name="Tabella 22">
            <a:extLst>
              <a:ext uri="{FF2B5EF4-FFF2-40B4-BE49-F238E27FC236}">
                <a16:creationId xmlns:a16="http://schemas.microsoft.com/office/drawing/2014/main" id="{67A4EF01-0CBA-8541-8EDA-A61FE1527B01}"/>
              </a:ext>
            </a:extLst>
          </p:cNvPr>
          <p:cNvGraphicFramePr>
            <a:graphicFrameLocks noGrp="1"/>
          </p:cNvGraphicFramePr>
          <p:nvPr>
            <p:extLst>
              <p:ext uri="{D42A27DB-BD31-4B8C-83A1-F6EECF244321}">
                <p14:modId xmlns:p14="http://schemas.microsoft.com/office/powerpoint/2010/main" val="1191423496"/>
              </p:ext>
            </p:extLst>
          </p:nvPr>
        </p:nvGraphicFramePr>
        <p:xfrm>
          <a:off x="1066800" y="1042830"/>
          <a:ext cx="3860800" cy="2788920"/>
        </p:xfrm>
        <a:graphic>
          <a:graphicData uri="http://schemas.openxmlformats.org/drawingml/2006/table">
            <a:tbl>
              <a:tblPr firstRow="1" bandRow="1">
                <a:tableStyleId>{5C22544A-7EE6-4342-B048-85BDC9FD1C3A}</a:tableStyleId>
              </a:tblPr>
              <a:tblGrid>
                <a:gridCol w="1295400">
                  <a:extLst>
                    <a:ext uri="{9D8B030D-6E8A-4147-A177-3AD203B41FA5}">
                      <a16:colId xmlns:a16="http://schemas.microsoft.com/office/drawing/2014/main" val="2108686801"/>
                    </a:ext>
                  </a:extLst>
                </a:gridCol>
                <a:gridCol w="2565400">
                  <a:extLst>
                    <a:ext uri="{9D8B030D-6E8A-4147-A177-3AD203B41FA5}">
                      <a16:colId xmlns:a16="http://schemas.microsoft.com/office/drawing/2014/main" val="1090571383"/>
                    </a:ext>
                  </a:extLst>
                </a:gridCol>
              </a:tblGrid>
              <a:tr h="370840">
                <a:tc>
                  <a:txBody>
                    <a:bodyPr/>
                    <a:lstStyle/>
                    <a:p>
                      <a:endParaRPr lang="it-IT" dirty="0"/>
                    </a:p>
                  </a:txBody>
                  <a:tcPr>
                    <a:solidFill>
                      <a:schemeClr val="accent1"/>
                    </a:solidFill>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b="0" i="0" dirty="0">
                          <a:solidFill>
                            <a:schemeClr val="accent1">
                              <a:lumMod val="20000"/>
                              <a:lumOff val="80000"/>
                            </a:schemeClr>
                          </a:solidFill>
                          <a:latin typeface="Roboto" panose="02000000000000000000" pitchFamily="2" charset="0"/>
                          <a:ea typeface="Roboto" panose="02000000000000000000" pitchFamily="2" charset="0"/>
                        </a:rPr>
                        <a:t>Core i7 1</a:t>
                      </a:r>
                      <a:r>
                        <a:rPr lang="en-US" sz="1800" b="0" i="0" baseline="30000" dirty="0">
                          <a:solidFill>
                            <a:schemeClr val="accent1">
                              <a:lumMod val="20000"/>
                              <a:lumOff val="80000"/>
                            </a:schemeClr>
                          </a:solidFill>
                          <a:latin typeface="Roboto" panose="02000000000000000000" pitchFamily="2" charset="0"/>
                          <a:ea typeface="Roboto" panose="02000000000000000000" pitchFamily="2" charset="0"/>
                        </a:rPr>
                        <a:t>st</a:t>
                      </a:r>
                      <a:r>
                        <a:rPr lang="en-US" sz="1800" b="0" i="0" dirty="0">
                          <a:solidFill>
                            <a:schemeClr val="accent1">
                              <a:lumMod val="20000"/>
                              <a:lumOff val="80000"/>
                            </a:schemeClr>
                          </a:solidFill>
                          <a:latin typeface="Roboto" panose="02000000000000000000" pitchFamily="2" charset="0"/>
                          <a:ea typeface="Roboto" panose="02000000000000000000" pitchFamily="2" charset="0"/>
                        </a:rPr>
                        <a:t> generation</a:t>
                      </a:r>
                    </a:p>
                  </a:txBody>
                  <a:tcPr/>
                </a:tc>
                <a:extLst>
                  <a:ext uri="{0D108BD9-81ED-4DB2-BD59-A6C34878D82A}">
                    <a16:rowId xmlns:a16="http://schemas.microsoft.com/office/drawing/2014/main" val="1699355444"/>
                  </a:ext>
                </a:extLst>
              </a:tr>
              <a:tr h="370840">
                <a:tc>
                  <a:txBody>
                    <a:bodyPr/>
                    <a:lstStyle/>
                    <a:p>
                      <a:pPr algn="ctr"/>
                      <a:r>
                        <a:rPr lang="en-US" sz="1600" b="0" i="0" dirty="0">
                          <a:solidFill>
                            <a:schemeClr val="accent1">
                              <a:lumMod val="20000"/>
                              <a:lumOff val="80000"/>
                            </a:schemeClr>
                          </a:solidFill>
                          <a:latin typeface="Roboto" panose="02000000000000000000" pitchFamily="2" charset="0"/>
                          <a:ea typeface="Roboto" panose="02000000000000000000" pitchFamily="2" charset="0"/>
                        </a:rPr>
                        <a:t>Cache:</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marL="138113" indent="-138113">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 L1=4x64KB;</a:t>
                      </a:r>
                    </a:p>
                    <a:p>
                      <a:pPr marL="138113" indent="-138113">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 L2=4x256KB;</a:t>
                      </a:r>
                    </a:p>
                    <a:p>
                      <a:pPr marL="138113" indent="-138113">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 L3=8MB.</a:t>
                      </a:r>
                      <a:endParaRPr lang="it-IT"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3990551111"/>
                  </a:ext>
                </a:extLst>
              </a:tr>
              <a:tr h="370840">
                <a:tc>
                  <a:txBody>
                    <a:bodyPr/>
                    <a:lstStyle/>
                    <a:p>
                      <a:pPr algn="ctr"/>
                      <a:r>
                        <a:rPr lang="en-US" sz="16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Instructions</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Support:</a:t>
                      </a:r>
                    </a:p>
                    <a:p>
                      <a:pPr marL="285750" indent="31750">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 MMX; </a:t>
                      </a:r>
                      <a:b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br>
                      <a:endPar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p>
                      <a:pPr marL="285750" indent="31750">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 SSE 4.2.</a:t>
                      </a:r>
                      <a:endParaRPr lang="it-IT"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884366690"/>
                  </a:ext>
                </a:extLst>
              </a:tr>
              <a:tr h="370840">
                <a:tc>
                  <a:txBody>
                    <a:bodyPr/>
                    <a:lstStyle/>
                    <a:p>
                      <a:pPr algn="ctr"/>
                      <a:r>
                        <a:rPr lang="en-US" sz="1600" b="0" i="0" dirty="0">
                          <a:solidFill>
                            <a:schemeClr val="accent1">
                              <a:lumMod val="20000"/>
                              <a:lumOff val="80000"/>
                            </a:schemeClr>
                          </a:solidFill>
                          <a:latin typeface="Roboto" panose="02000000000000000000" pitchFamily="2" charset="0"/>
                          <a:ea typeface="Roboto" panose="02000000000000000000" pitchFamily="2" charset="0"/>
                        </a:rPr>
                        <a:t>Architecture</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4 core.</a:t>
                      </a:r>
                      <a:endParaRPr lang="it-IT"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2212519688"/>
                  </a:ext>
                </a:extLst>
              </a:tr>
            </a:tbl>
          </a:graphicData>
        </a:graphic>
      </p:graphicFrame>
      <p:graphicFrame>
        <p:nvGraphicFramePr>
          <p:cNvPr id="10" name="Tabella 9">
            <a:extLst>
              <a:ext uri="{FF2B5EF4-FFF2-40B4-BE49-F238E27FC236}">
                <a16:creationId xmlns:a16="http://schemas.microsoft.com/office/drawing/2014/main" id="{B527297A-1EEE-7E48-81C7-A155115EB65B}"/>
              </a:ext>
            </a:extLst>
          </p:cNvPr>
          <p:cNvGraphicFramePr>
            <a:graphicFrameLocks noGrp="1"/>
          </p:cNvGraphicFramePr>
          <p:nvPr>
            <p:extLst>
              <p:ext uri="{D42A27DB-BD31-4B8C-83A1-F6EECF244321}">
                <p14:modId xmlns:p14="http://schemas.microsoft.com/office/powerpoint/2010/main" val="2251822851"/>
              </p:ext>
            </p:extLst>
          </p:nvPr>
        </p:nvGraphicFramePr>
        <p:xfrm>
          <a:off x="4368800" y="2133600"/>
          <a:ext cx="3860800" cy="2865120"/>
        </p:xfrm>
        <a:graphic>
          <a:graphicData uri="http://schemas.openxmlformats.org/drawingml/2006/table">
            <a:tbl>
              <a:tblPr firstRow="1" bandRow="1">
                <a:tableStyleId>{5C22544A-7EE6-4342-B048-85BDC9FD1C3A}</a:tableStyleId>
              </a:tblPr>
              <a:tblGrid>
                <a:gridCol w="1422400">
                  <a:extLst>
                    <a:ext uri="{9D8B030D-6E8A-4147-A177-3AD203B41FA5}">
                      <a16:colId xmlns:a16="http://schemas.microsoft.com/office/drawing/2014/main" val="2108686801"/>
                    </a:ext>
                  </a:extLst>
                </a:gridCol>
                <a:gridCol w="2438400">
                  <a:extLst>
                    <a:ext uri="{9D8B030D-6E8A-4147-A177-3AD203B41FA5}">
                      <a16:colId xmlns:a16="http://schemas.microsoft.com/office/drawing/2014/main" val="1090571383"/>
                    </a:ext>
                  </a:extLst>
                </a:gridCol>
              </a:tblGrid>
              <a:tr h="370840">
                <a:tc>
                  <a:txBody>
                    <a:bodyPr/>
                    <a:lstStyle/>
                    <a:p>
                      <a:endParaRPr lang="it-IT" dirty="0"/>
                    </a:p>
                  </a:txBody>
                  <a:tcPr>
                    <a:solidFill>
                      <a:schemeClr val="accent1"/>
                    </a:solidFill>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b="0" i="0" dirty="0">
                          <a:solidFill>
                            <a:schemeClr val="accent1">
                              <a:lumMod val="20000"/>
                              <a:lumOff val="80000"/>
                            </a:schemeClr>
                          </a:solidFill>
                          <a:latin typeface="Roboto" panose="02000000000000000000" pitchFamily="2" charset="0"/>
                          <a:ea typeface="Roboto" panose="02000000000000000000" pitchFamily="2" charset="0"/>
                        </a:rPr>
                        <a:t>Core i5 1</a:t>
                      </a:r>
                      <a:r>
                        <a:rPr lang="en-US" sz="1800" b="0" i="0" baseline="30000" dirty="0">
                          <a:solidFill>
                            <a:schemeClr val="accent1">
                              <a:lumMod val="20000"/>
                              <a:lumOff val="80000"/>
                            </a:schemeClr>
                          </a:solidFill>
                          <a:latin typeface="Roboto" panose="02000000000000000000" pitchFamily="2" charset="0"/>
                          <a:ea typeface="Roboto" panose="02000000000000000000" pitchFamily="2" charset="0"/>
                        </a:rPr>
                        <a:t>st</a:t>
                      </a:r>
                      <a:r>
                        <a:rPr lang="en-US" sz="1800" b="0" i="0" dirty="0">
                          <a:solidFill>
                            <a:schemeClr val="accent1">
                              <a:lumMod val="20000"/>
                              <a:lumOff val="80000"/>
                            </a:schemeClr>
                          </a:solidFill>
                          <a:latin typeface="Roboto" panose="02000000000000000000" pitchFamily="2" charset="0"/>
                          <a:ea typeface="Roboto" panose="02000000000000000000" pitchFamily="2" charset="0"/>
                        </a:rPr>
                        <a:t> generation</a:t>
                      </a:r>
                    </a:p>
                  </a:txBody>
                  <a:tcPr/>
                </a:tc>
                <a:extLst>
                  <a:ext uri="{0D108BD9-81ED-4DB2-BD59-A6C34878D82A}">
                    <a16:rowId xmlns:a16="http://schemas.microsoft.com/office/drawing/2014/main" val="1699355444"/>
                  </a:ext>
                </a:extLst>
              </a:tr>
              <a:tr h="370840">
                <a:tc>
                  <a:txBody>
                    <a:bodyPr/>
                    <a:lstStyle/>
                    <a:p>
                      <a:pPr algn="ctr"/>
                      <a:r>
                        <a:rPr lang="en-US" sz="1600" b="0" i="0" dirty="0">
                          <a:solidFill>
                            <a:schemeClr val="accent1">
                              <a:lumMod val="20000"/>
                              <a:lumOff val="80000"/>
                            </a:schemeClr>
                          </a:solidFill>
                          <a:latin typeface="Roboto" panose="02000000000000000000" pitchFamily="2" charset="0"/>
                          <a:ea typeface="Roboto" panose="02000000000000000000" pitchFamily="2" charset="0"/>
                        </a:rPr>
                        <a:t>Cache:</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marL="184150" indent="-173038"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L1=4x64KB;</a:t>
                      </a:r>
                    </a:p>
                    <a:p>
                      <a:pPr marL="184150" indent="-173038"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L2=4x256KB;</a:t>
                      </a:r>
                    </a:p>
                    <a:p>
                      <a:pPr marL="184150" indent="-173038"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L3=8MB-</a:t>
                      </a:r>
                    </a:p>
                  </a:txBody>
                  <a:tcPr/>
                </a:tc>
                <a:extLst>
                  <a:ext uri="{0D108BD9-81ED-4DB2-BD59-A6C34878D82A}">
                    <a16:rowId xmlns:a16="http://schemas.microsoft.com/office/drawing/2014/main" val="3990551111"/>
                  </a:ext>
                </a:extLst>
              </a:tr>
              <a:tr h="370840">
                <a:tc>
                  <a:txBody>
                    <a:bodyPr/>
                    <a:lstStyle/>
                    <a:p>
                      <a:pPr algn="ctr"/>
                      <a:r>
                        <a:rPr lang="en-US" sz="16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Instructions</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algn="l" defTabSz="1218987" rtl="0" eaLnBrk="1" latinLnBrk="0" hangingPunct="1">
                        <a:lnSpc>
                          <a:spcPct val="150000"/>
                        </a:lnSpc>
                        <a:buFont typeface="Arial" panose="020B0604020202020204" pitchFamily="34" charset="0"/>
                        <a:buNone/>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Support:</a:t>
                      </a:r>
                    </a:p>
                    <a:p>
                      <a:pPr marL="285750" indent="-106363"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MMX;</a:t>
                      </a:r>
                    </a:p>
                    <a:p>
                      <a:pPr marL="285750" indent="-106363"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SSE 4.2.</a:t>
                      </a:r>
                    </a:p>
                  </a:txBody>
                  <a:tcPr/>
                </a:tc>
                <a:extLst>
                  <a:ext uri="{0D108BD9-81ED-4DB2-BD59-A6C34878D82A}">
                    <a16:rowId xmlns:a16="http://schemas.microsoft.com/office/drawing/2014/main" val="1633254859"/>
                  </a:ext>
                </a:extLst>
              </a:tr>
              <a:tr h="370840">
                <a:tc>
                  <a:txBody>
                    <a:bodyPr/>
                    <a:lstStyle/>
                    <a:p>
                      <a:pPr algn="ctr"/>
                      <a:r>
                        <a:rPr lang="en-US" sz="1600" b="0" i="0" dirty="0">
                          <a:solidFill>
                            <a:schemeClr val="accent1">
                              <a:lumMod val="20000"/>
                              <a:lumOff val="80000"/>
                            </a:schemeClr>
                          </a:solidFill>
                          <a:latin typeface="Roboto" panose="02000000000000000000" pitchFamily="2" charset="0"/>
                          <a:ea typeface="Roboto" panose="02000000000000000000" pitchFamily="2" charset="0"/>
                        </a:rPr>
                        <a:t>Architecture</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algn="l" defTabSz="1218987" rtl="0" eaLnBrk="1" latinLnBrk="0" hangingPunct="1">
                        <a:lnSpc>
                          <a:spcPct val="150000"/>
                        </a:lnSpc>
                        <a:buFont typeface="Arial" panose="020B0604020202020204" pitchFamily="34" charset="0"/>
                        <a:buNone/>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2 core.</a:t>
                      </a:r>
                      <a:endParaRPr lang="it-IT"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3365094459"/>
                  </a:ext>
                </a:extLst>
              </a:tr>
            </a:tbl>
          </a:graphicData>
        </a:graphic>
      </p:graphicFrame>
      <p:graphicFrame>
        <p:nvGraphicFramePr>
          <p:cNvPr id="13" name="Tabella 12">
            <a:extLst>
              <a:ext uri="{FF2B5EF4-FFF2-40B4-BE49-F238E27FC236}">
                <a16:creationId xmlns:a16="http://schemas.microsoft.com/office/drawing/2014/main" id="{3B63B20D-B617-0642-8B7B-BAA875B124D6}"/>
              </a:ext>
            </a:extLst>
          </p:cNvPr>
          <p:cNvGraphicFramePr>
            <a:graphicFrameLocks noGrp="1"/>
          </p:cNvGraphicFramePr>
          <p:nvPr>
            <p:extLst>
              <p:ext uri="{D42A27DB-BD31-4B8C-83A1-F6EECF244321}">
                <p14:modId xmlns:p14="http://schemas.microsoft.com/office/powerpoint/2010/main" val="937777811"/>
              </p:ext>
            </p:extLst>
          </p:nvPr>
        </p:nvGraphicFramePr>
        <p:xfrm>
          <a:off x="7416800" y="3352800"/>
          <a:ext cx="3860800" cy="2865120"/>
        </p:xfrm>
        <a:graphic>
          <a:graphicData uri="http://schemas.openxmlformats.org/drawingml/2006/table">
            <a:tbl>
              <a:tblPr firstRow="1" bandRow="1">
                <a:tableStyleId>{5C22544A-7EE6-4342-B048-85BDC9FD1C3A}</a:tableStyleId>
              </a:tblPr>
              <a:tblGrid>
                <a:gridCol w="1498600">
                  <a:extLst>
                    <a:ext uri="{9D8B030D-6E8A-4147-A177-3AD203B41FA5}">
                      <a16:colId xmlns:a16="http://schemas.microsoft.com/office/drawing/2014/main" val="2108686801"/>
                    </a:ext>
                  </a:extLst>
                </a:gridCol>
                <a:gridCol w="2362200">
                  <a:extLst>
                    <a:ext uri="{9D8B030D-6E8A-4147-A177-3AD203B41FA5}">
                      <a16:colId xmlns:a16="http://schemas.microsoft.com/office/drawing/2014/main" val="1090571383"/>
                    </a:ext>
                  </a:extLst>
                </a:gridCol>
              </a:tblGrid>
              <a:tr h="370840">
                <a:tc>
                  <a:txBody>
                    <a:bodyPr/>
                    <a:lstStyle/>
                    <a:p>
                      <a:endParaRPr lang="it-IT" dirty="0"/>
                    </a:p>
                  </a:txBody>
                  <a:tcPr>
                    <a:solidFill>
                      <a:schemeClr val="accent1"/>
                    </a:solidFill>
                  </a:tcP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b="0" i="0" dirty="0">
                          <a:solidFill>
                            <a:schemeClr val="accent1">
                              <a:lumMod val="20000"/>
                              <a:lumOff val="80000"/>
                            </a:schemeClr>
                          </a:solidFill>
                          <a:latin typeface="Roboto" panose="02000000000000000000" pitchFamily="2" charset="0"/>
                          <a:ea typeface="Roboto" panose="02000000000000000000" pitchFamily="2" charset="0"/>
                        </a:rPr>
                        <a:t>Core i3 1</a:t>
                      </a:r>
                      <a:r>
                        <a:rPr lang="en-US" sz="1800" b="0" i="0" baseline="30000" dirty="0">
                          <a:solidFill>
                            <a:schemeClr val="accent1">
                              <a:lumMod val="20000"/>
                              <a:lumOff val="80000"/>
                            </a:schemeClr>
                          </a:solidFill>
                          <a:latin typeface="Roboto" panose="02000000000000000000" pitchFamily="2" charset="0"/>
                          <a:ea typeface="Roboto" panose="02000000000000000000" pitchFamily="2" charset="0"/>
                        </a:rPr>
                        <a:t>st</a:t>
                      </a:r>
                      <a:r>
                        <a:rPr lang="en-US" sz="1800" b="0" i="0" dirty="0">
                          <a:solidFill>
                            <a:schemeClr val="accent1">
                              <a:lumMod val="20000"/>
                              <a:lumOff val="80000"/>
                            </a:schemeClr>
                          </a:solidFill>
                          <a:latin typeface="Roboto" panose="02000000000000000000" pitchFamily="2" charset="0"/>
                          <a:ea typeface="Roboto" panose="02000000000000000000" pitchFamily="2" charset="0"/>
                        </a:rPr>
                        <a:t> generation</a:t>
                      </a:r>
                    </a:p>
                  </a:txBody>
                  <a:tcPr/>
                </a:tc>
                <a:extLst>
                  <a:ext uri="{0D108BD9-81ED-4DB2-BD59-A6C34878D82A}">
                    <a16:rowId xmlns:a16="http://schemas.microsoft.com/office/drawing/2014/main" val="1699355444"/>
                  </a:ext>
                </a:extLst>
              </a:tr>
              <a:tr h="370840">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lumMod val="20000"/>
                              <a:lumOff val="80000"/>
                            </a:schemeClr>
                          </a:solidFill>
                          <a:effectLst/>
                          <a:uLnTx/>
                          <a:uFillTx/>
                          <a:latin typeface="Roboto" panose="02000000000000000000" pitchFamily="2" charset="0"/>
                          <a:ea typeface="Roboto" panose="02000000000000000000" pitchFamily="2" charset="0"/>
                          <a:cs typeface="+mn-cs"/>
                        </a:rPr>
                        <a:t>Cache:</a:t>
                      </a:r>
                      <a:endParaRPr kumimoji="0" lang="it-IT" sz="1600" b="0" i="0" u="none" strike="noStrike" kern="1200" cap="none" spc="0" normalizeH="0" baseline="0" noProof="0" dirty="0">
                        <a:ln>
                          <a:noFill/>
                        </a:ln>
                        <a:solidFill>
                          <a:schemeClr val="accent1">
                            <a:lumMod val="20000"/>
                            <a:lumOff val="80000"/>
                          </a:schemeClr>
                        </a:solidFill>
                        <a:effectLst/>
                        <a:uLnTx/>
                        <a:uFillTx/>
                        <a:latin typeface="Roboto" panose="02000000000000000000" pitchFamily="2" charset="0"/>
                        <a:ea typeface="Roboto" panose="02000000000000000000" pitchFamily="2" charset="0"/>
                        <a:cs typeface="+mn-cs"/>
                      </a:endParaRPr>
                    </a:p>
                  </a:txBody>
                  <a:tcPr anchor="ctr">
                    <a:solidFill>
                      <a:schemeClr val="accent1"/>
                    </a:solidFill>
                  </a:tcPr>
                </a:tc>
                <a:tc>
                  <a:txBody>
                    <a:bodyPr/>
                    <a:lstStyle/>
                    <a:p>
                      <a:pPr marL="138113" indent="-138113"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L1=2x64KB;</a:t>
                      </a:r>
                    </a:p>
                    <a:p>
                      <a:pPr marL="138113" indent="-138113"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L2=2x256KB;</a:t>
                      </a:r>
                    </a:p>
                    <a:p>
                      <a:pPr marL="138113" indent="-138113" algn="l" defTabSz="1218987" rtl="0" eaLnBrk="1" latinLnBrk="0" hangingPunct="1">
                        <a:lnSpc>
                          <a:spcPct val="150000"/>
                        </a:lnSpc>
                        <a:buFont typeface="Arial" panose="020B0604020202020204" pitchFamily="34" charset="0"/>
                        <a:buChar char="•"/>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L3=4MB.</a:t>
                      </a:r>
                    </a:p>
                  </a:txBody>
                  <a:tcPr/>
                </a:tc>
                <a:extLst>
                  <a:ext uri="{0D108BD9-81ED-4DB2-BD59-A6C34878D82A}">
                    <a16:rowId xmlns:a16="http://schemas.microsoft.com/office/drawing/2014/main" val="4234950984"/>
                  </a:ext>
                </a:extLst>
              </a:tr>
              <a:tr h="370840">
                <a:tc>
                  <a:txBody>
                    <a:bodyPr/>
                    <a:lstStyle/>
                    <a:p>
                      <a:pPr algn="ctr"/>
                      <a:r>
                        <a:rPr lang="en-US" sz="1600" b="0" i="0" kern="1200" noProof="0" dirty="0">
                          <a:solidFill>
                            <a:schemeClr val="accent1">
                              <a:lumMod val="20000"/>
                              <a:lumOff val="80000"/>
                            </a:schemeClr>
                          </a:solidFill>
                          <a:latin typeface="Roboto" panose="02000000000000000000" pitchFamily="2" charset="0"/>
                          <a:ea typeface="Roboto" panose="02000000000000000000" pitchFamily="2" charset="0"/>
                          <a:cs typeface="+mn-cs"/>
                        </a:rPr>
                        <a:t>Instructions</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marL="0" marR="0" lvl="0" indent="0" algn="l" defTabSz="1218987"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lumMod val="85000"/>
                              <a:lumOff val="15000"/>
                            </a:prstClr>
                          </a:solidFill>
                          <a:effectLst/>
                          <a:uLnTx/>
                          <a:uFillTx/>
                          <a:latin typeface="Roboto Light" panose="02000000000000000000" pitchFamily="2" charset="0"/>
                          <a:ea typeface="Roboto Light" panose="02000000000000000000" pitchFamily="2" charset="0"/>
                          <a:cs typeface="+mn-cs"/>
                        </a:rPr>
                        <a:t>Support:</a:t>
                      </a:r>
                    </a:p>
                    <a:p>
                      <a:pPr marL="285750" marR="0" lvl="0" indent="-106363" algn="l" defTabSz="1218987"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lumMod val="85000"/>
                              <a:lumOff val="15000"/>
                            </a:prstClr>
                          </a:solidFill>
                          <a:effectLst/>
                          <a:uLnTx/>
                          <a:uFillTx/>
                          <a:latin typeface="Roboto Light" panose="02000000000000000000" pitchFamily="2" charset="0"/>
                          <a:ea typeface="Roboto Light" panose="02000000000000000000" pitchFamily="2" charset="0"/>
                          <a:cs typeface="+mn-cs"/>
                        </a:rPr>
                        <a:t>MMX;</a:t>
                      </a:r>
                    </a:p>
                    <a:p>
                      <a:pPr marL="285750" marR="0" lvl="0" indent="-106363" algn="l" defTabSz="1218987"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lumMod val="85000"/>
                              <a:lumOff val="15000"/>
                            </a:prstClr>
                          </a:solidFill>
                          <a:effectLst/>
                          <a:uLnTx/>
                          <a:uFillTx/>
                          <a:latin typeface="Roboto Light" panose="02000000000000000000" pitchFamily="2" charset="0"/>
                          <a:ea typeface="Roboto Light" panose="02000000000000000000" pitchFamily="2" charset="0"/>
                          <a:cs typeface="+mn-cs"/>
                        </a:rPr>
                        <a:t>SSE 4.2.</a:t>
                      </a:r>
                    </a:p>
                  </a:txBody>
                  <a:tcPr/>
                </a:tc>
                <a:extLst>
                  <a:ext uri="{0D108BD9-81ED-4DB2-BD59-A6C34878D82A}">
                    <a16:rowId xmlns:a16="http://schemas.microsoft.com/office/drawing/2014/main" val="577982050"/>
                  </a:ext>
                </a:extLst>
              </a:tr>
              <a:tr h="370840">
                <a:tc>
                  <a:txBody>
                    <a:bodyPr/>
                    <a:lstStyle/>
                    <a:p>
                      <a:pPr algn="ctr"/>
                      <a:r>
                        <a:rPr lang="en-US" sz="1600" b="0" i="0" dirty="0">
                          <a:solidFill>
                            <a:schemeClr val="accent1">
                              <a:lumMod val="20000"/>
                              <a:lumOff val="80000"/>
                            </a:schemeClr>
                          </a:solidFill>
                          <a:latin typeface="Roboto" panose="02000000000000000000" pitchFamily="2" charset="0"/>
                          <a:ea typeface="Roboto" panose="02000000000000000000" pitchFamily="2" charset="0"/>
                        </a:rPr>
                        <a:t>Architecture</a:t>
                      </a:r>
                      <a:endParaRPr lang="it-IT" sz="1600" b="0" i="0" dirty="0">
                        <a:solidFill>
                          <a:schemeClr val="accent1">
                            <a:lumMod val="20000"/>
                            <a:lumOff val="80000"/>
                          </a:schemeClr>
                        </a:solidFill>
                        <a:latin typeface="Roboto" panose="02000000000000000000" pitchFamily="2" charset="0"/>
                        <a:ea typeface="Roboto" panose="02000000000000000000" pitchFamily="2" charset="0"/>
                      </a:endParaRPr>
                    </a:p>
                  </a:txBody>
                  <a:tcPr anchor="ctr">
                    <a:solidFill>
                      <a:schemeClr val="accent1"/>
                    </a:solidFill>
                  </a:tcPr>
                </a:tc>
                <a:tc>
                  <a:txBody>
                    <a:bodyPr/>
                    <a:lstStyle/>
                    <a:p>
                      <a:pPr marL="0" algn="l" defTabSz="1218987" rtl="0" eaLnBrk="1" latinLnBrk="0" hangingPunct="1">
                        <a:lnSpc>
                          <a:spcPct val="150000"/>
                        </a:lnSpc>
                        <a:buFont typeface="Arial" panose="020B0604020202020204" pitchFamily="34" charset="0"/>
                        <a:buNone/>
                        <a:tabLst/>
                      </a:pPr>
                      <a:r>
                        <a:rPr lang="en-US" sz="1400" kern="1200" dirty="0">
                          <a:solidFill>
                            <a:schemeClr val="tx1">
                              <a:lumMod val="85000"/>
                              <a:lumOff val="15000"/>
                            </a:schemeClr>
                          </a:solidFill>
                          <a:latin typeface="Roboto Light" panose="02000000000000000000" pitchFamily="2" charset="0"/>
                          <a:ea typeface="Roboto Light" panose="02000000000000000000" pitchFamily="2" charset="0"/>
                          <a:cs typeface="+mn-cs"/>
                        </a:rPr>
                        <a:t>2 core.</a:t>
                      </a:r>
                      <a:endParaRPr lang="it-IT" sz="1400" kern="1200" dirty="0">
                        <a:solidFill>
                          <a:schemeClr val="tx1">
                            <a:lumMod val="85000"/>
                            <a:lumOff val="15000"/>
                          </a:schemeClr>
                        </a:solidFill>
                        <a:latin typeface="Roboto Light" panose="02000000000000000000" pitchFamily="2" charset="0"/>
                        <a:ea typeface="Roboto Light" panose="02000000000000000000" pitchFamily="2" charset="0"/>
                        <a:cs typeface="+mn-cs"/>
                      </a:endParaRPr>
                    </a:p>
                  </a:txBody>
                  <a:tcPr/>
                </a:tc>
                <a:extLst>
                  <a:ext uri="{0D108BD9-81ED-4DB2-BD59-A6C34878D82A}">
                    <a16:rowId xmlns:a16="http://schemas.microsoft.com/office/drawing/2014/main" val="675076861"/>
                  </a:ext>
                </a:extLst>
              </a:tr>
            </a:tbl>
          </a:graphicData>
        </a:graphic>
      </p:graphicFrame>
    </p:spTree>
    <p:extLst>
      <p:ext uri="{BB962C8B-B14F-4D97-AF65-F5344CB8AC3E}">
        <p14:creationId xmlns:p14="http://schemas.microsoft.com/office/powerpoint/2010/main" val="396559295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 Grupo"/>
          <p:cNvGrpSpPr/>
          <p:nvPr/>
        </p:nvGrpSpPr>
        <p:grpSpPr>
          <a:xfrm>
            <a:off x="345989" y="3380619"/>
            <a:ext cx="11582486" cy="85149"/>
            <a:chOff x="467544" y="2597889"/>
            <a:chExt cx="8208861" cy="81000"/>
          </a:xfrm>
        </p:grpSpPr>
        <p:cxnSp>
          <p:nvCxnSpPr>
            <p:cNvPr id="4" name="18 Conector recto"/>
            <p:cNvCxnSpPr>
              <a:stCxn id="6" idx="6"/>
              <a:endCxn id="5" idx="2"/>
            </p:cNvCxnSpPr>
            <p:nvPr/>
          </p:nvCxnSpPr>
          <p:spPr>
            <a:xfrm>
              <a:off x="548552" y="2638389"/>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467544" y="2597889"/>
              <a:ext cx="81011" cy="81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36" name="Gruppo 35">
            <a:extLst>
              <a:ext uri="{FF2B5EF4-FFF2-40B4-BE49-F238E27FC236}">
                <a16:creationId xmlns:a16="http://schemas.microsoft.com/office/drawing/2014/main" id="{D2EACD8E-B0F3-7248-9424-73BD6B23C7C5}"/>
              </a:ext>
            </a:extLst>
          </p:cNvPr>
          <p:cNvGrpSpPr/>
          <p:nvPr/>
        </p:nvGrpSpPr>
        <p:grpSpPr>
          <a:xfrm>
            <a:off x="360707" y="2200722"/>
            <a:ext cx="643124" cy="1673187"/>
            <a:chOff x="400035" y="2200722"/>
            <a:chExt cx="643124" cy="1673187"/>
          </a:xfrm>
        </p:grpSpPr>
        <p:sp>
          <p:nvSpPr>
            <p:cNvPr id="56" name="Rectangle 55"/>
            <p:cNvSpPr/>
            <p:nvPr/>
          </p:nvSpPr>
          <p:spPr>
            <a:xfrm>
              <a:off x="400035" y="2200722"/>
              <a:ext cx="643124" cy="307777"/>
            </a:xfrm>
            <a:prstGeom prst="rect">
              <a:avLst/>
            </a:prstGeom>
          </p:spPr>
          <p:txBody>
            <a:bodyPr wrap="none">
              <a:spAutoFit/>
            </a:bodyPr>
            <a:lstStyle/>
            <a:p>
              <a:r>
                <a:rPr lang="en-US" sz="1400" b="1" dirty="0">
                  <a:solidFill>
                    <a:schemeClr val="bg2">
                      <a:lumMod val="10000"/>
                    </a:schemeClr>
                  </a:solidFill>
                </a:rPr>
                <a:t>ARM3</a:t>
              </a:r>
            </a:p>
          </p:txBody>
        </p:sp>
        <p:grpSp>
          <p:nvGrpSpPr>
            <p:cNvPr id="7" name="2 Grupo"/>
            <p:cNvGrpSpPr/>
            <p:nvPr/>
          </p:nvGrpSpPr>
          <p:grpSpPr>
            <a:xfrm>
              <a:off x="586626" y="2529080"/>
              <a:ext cx="190507" cy="965113"/>
              <a:chOff x="645067" y="1787812"/>
              <a:chExt cx="135019" cy="918087"/>
            </a:xfrm>
          </p:grpSpPr>
          <p:sp>
            <p:nvSpPr>
              <p:cNvPr id="8" name="25 Elipse"/>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683710"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1990</a:t>
              </a:r>
            </a:p>
          </p:txBody>
        </p:sp>
      </p:grpSp>
      <p:grpSp>
        <p:nvGrpSpPr>
          <p:cNvPr id="37" name="Gruppo 36">
            <a:extLst>
              <a:ext uri="{FF2B5EF4-FFF2-40B4-BE49-F238E27FC236}">
                <a16:creationId xmlns:a16="http://schemas.microsoft.com/office/drawing/2014/main" id="{51EE1606-A19E-CD48-A3DE-E79210B0B927}"/>
              </a:ext>
            </a:extLst>
          </p:cNvPr>
          <p:cNvGrpSpPr/>
          <p:nvPr/>
        </p:nvGrpSpPr>
        <p:grpSpPr>
          <a:xfrm>
            <a:off x="1396812" y="2992820"/>
            <a:ext cx="894106" cy="1899008"/>
            <a:chOff x="1406643" y="2992820"/>
            <a:chExt cx="894106" cy="1899008"/>
          </a:xfrm>
        </p:grpSpPr>
        <p:sp>
          <p:nvSpPr>
            <p:cNvPr id="59" name="Rectangle 58"/>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Pentium </a:t>
              </a:r>
            </a:p>
          </p:txBody>
        </p:sp>
        <p:grpSp>
          <p:nvGrpSpPr>
            <p:cNvPr id="11" name="4 Grupo"/>
            <p:cNvGrpSpPr/>
            <p:nvPr/>
          </p:nvGrpSpPr>
          <p:grpSpPr>
            <a:xfrm>
              <a:off x="1759689" y="3352235"/>
              <a:ext cx="190506"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6" name="TextBox 85"/>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1993</a:t>
              </a: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907201" y="2197912"/>
            <a:ext cx="643125" cy="1671084"/>
            <a:chOff x="410671" y="2202825"/>
            <a:chExt cx="643125" cy="1671084"/>
          </a:xfrm>
        </p:grpSpPr>
        <p:sp>
          <p:nvSpPr>
            <p:cNvPr id="72" name="Rectangle 55">
              <a:extLst>
                <a:ext uri="{FF2B5EF4-FFF2-40B4-BE49-F238E27FC236}">
                  <a16:creationId xmlns:a16="http://schemas.microsoft.com/office/drawing/2014/main" id="{C0E1CF47-C0C6-914C-8BBE-A459F9ED4CFA}"/>
                </a:ext>
              </a:extLst>
            </p:cNvPr>
            <p:cNvSpPr/>
            <p:nvPr/>
          </p:nvSpPr>
          <p:spPr>
            <a:xfrm>
              <a:off x="410671" y="2202825"/>
              <a:ext cx="643125" cy="307777"/>
            </a:xfrm>
            <a:prstGeom prst="rect">
              <a:avLst/>
            </a:prstGeom>
          </p:spPr>
          <p:txBody>
            <a:bodyPr wrap="none">
              <a:spAutoFit/>
            </a:bodyPr>
            <a:lstStyle/>
            <a:p>
              <a:r>
                <a:rPr lang="en-US" sz="1400" b="1" dirty="0">
                  <a:solidFill>
                    <a:schemeClr val="bg2">
                      <a:lumMod val="10000"/>
                    </a:schemeClr>
                  </a:solidFill>
                </a:rPr>
                <a:t>ARM6</a:t>
              </a: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586622" y="2529080"/>
              <a:ext cx="190506" cy="965113"/>
              <a:chOff x="64506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420873" y="3535355"/>
              <a:ext cx="601448" cy="338554"/>
            </a:xfrm>
            <a:prstGeom prst="rect">
              <a:avLst/>
            </a:prstGeom>
            <a:noFill/>
          </p:spPr>
          <p:txBody>
            <a:bodyPr wrap="none" rtlCol="0">
              <a:spAutoFit/>
            </a:bodyPr>
            <a:lstStyle/>
            <a:p>
              <a:pPr algn="r"/>
              <a:r>
                <a:rPr lang="en-US" sz="1600" b="1" dirty="0">
                  <a:solidFill>
                    <a:schemeClr val="accent2">
                      <a:lumMod val="50000"/>
                    </a:schemeClr>
                  </a:solidFill>
                </a:rPr>
                <a:t>1991</a:t>
              </a:r>
            </a:p>
          </p:txBody>
        </p:sp>
      </p:grpSp>
      <p:grpSp>
        <p:nvGrpSpPr>
          <p:cNvPr id="94" name="Gruppo 93">
            <a:extLst>
              <a:ext uri="{FF2B5EF4-FFF2-40B4-BE49-F238E27FC236}">
                <a16:creationId xmlns:a16="http://schemas.microsoft.com/office/drawing/2014/main" id="{AC640097-1E18-F94C-93CD-E92E8240AAF3}"/>
              </a:ext>
            </a:extLst>
          </p:cNvPr>
          <p:cNvGrpSpPr/>
          <p:nvPr/>
        </p:nvGrpSpPr>
        <p:grpSpPr>
          <a:xfrm>
            <a:off x="2168663" y="2970497"/>
            <a:ext cx="894106" cy="1924479"/>
            <a:chOff x="1436161" y="2992820"/>
            <a:chExt cx="894106" cy="1924479"/>
          </a:xfrm>
        </p:grpSpPr>
        <p:sp>
          <p:nvSpPr>
            <p:cNvPr id="95" name="Rectangle 58">
              <a:extLst>
                <a:ext uri="{FF2B5EF4-FFF2-40B4-BE49-F238E27FC236}">
                  <a16:creationId xmlns:a16="http://schemas.microsoft.com/office/drawing/2014/main" id="{A038254F-28D6-7745-9797-339642CE85DC}"/>
                </a:ext>
              </a:extLst>
            </p:cNvPr>
            <p:cNvSpPr/>
            <p:nvPr/>
          </p:nvSpPr>
          <p:spPr>
            <a:xfrm>
              <a:off x="1436161" y="4394079"/>
              <a:ext cx="894106" cy="523220"/>
            </a:xfrm>
            <a:prstGeom prst="rect">
              <a:avLst/>
            </a:prstGeom>
          </p:spPr>
          <p:txBody>
            <a:bodyPr wrap="square">
              <a:spAutoFit/>
            </a:bodyPr>
            <a:lstStyle/>
            <a:p>
              <a:pPr algn="ctr"/>
              <a:r>
                <a:rPr lang="en-US" sz="1400" b="1" dirty="0">
                  <a:solidFill>
                    <a:schemeClr val="bg2">
                      <a:lumMod val="10000"/>
                    </a:schemeClr>
                  </a:solidFill>
                </a:rPr>
                <a:t>Intel P6 Family</a:t>
              </a:r>
            </a:p>
          </p:txBody>
        </p:sp>
        <p:grpSp>
          <p:nvGrpSpPr>
            <p:cNvPr id="96" name="4 Grupo">
              <a:extLst>
                <a:ext uri="{FF2B5EF4-FFF2-40B4-BE49-F238E27FC236}">
                  <a16:creationId xmlns:a16="http://schemas.microsoft.com/office/drawing/2014/main" id="{B376BE49-36E5-CA4B-A649-33E526F01C7D}"/>
                </a:ext>
              </a:extLst>
            </p:cNvPr>
            <p:cNvGrpSpPr/>
            <p:nvPr/>
          </p:nvGrpSpPr>
          <p:grpSpPr>
            <a:xfrm>
              <a:off x="1759689" y="3352235"/>
              <a:ext cx="190506" cy="976685"/>
              <a:chOff x="2459025" y="2570898"/>
              <a:chExt cx="135019" cy="929095"/>
            </a:xfrm>
          </p:grpSpPr>
          <p:sp>
            <p:nvSpPr>
              <p:cNvPr id="98" name="26 Elipse">
                <a:extLst>
                  <a:ext uri="{FF2B5EF4-FFF2-40B4-BE49-F238E27FC236}">
                    <a16:creationId xmlns:a16="http://schemas.microsoft.com/office/drawing/2014/main" id="{2717757D-7D7C-4D4F-BD86-DC33EECE2E79}"/>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9" name="42 Conector recto">
                <a:extLst>
                  <a:ext uri="{FF2B5EF4-FFF2-40B4-BE49-F238E27FC236}">
                    <a16:creationId xmlns:a16="http://schemas.microsoft.com/office/drawing/2014/main" id="{080B06DC-AAE4-F244-A69C-8116655A42A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0" name="48 Elipse">
                <a:extLst>
                  <a:ext uri="{FF2B5EF4-FFF2-40B4-BE49-F238E27FC236}">
                    <a16:creationId xmlns:a16="http://schemas.microsoft.com/office/drawing/2014/main" id="{C51993D7-6D59-3644-8F82-CBD2D1DBB48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7" name="TextBox 85">
              <a:extLst>
                <a:ext uri="{FF2B5EF4-FFF2-40B4-BE49-F238E27FC236}">
                  <a16:creationId xmlns:a16="http://schemas.microsoft.com/office/drawing/2014/main" id="{8F5B9165-AE9C-9544-AC2B-FA6C5595AAE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1995</a:t>
              </a:r>
            </a:p>
          </p:txBody>
        </p:sp>
      </p:grpSp>
      <p:grpSp>
        <p:nvGrpSpPr>
          <p:cNvPr id="89" name="Gruppo 88">
            <a:extLst>
              <a:ext uri="{FF2B5EF4-FFF2-40B4-BE49-F238E27FC236}">
                <a16:creationId xmlns:a16="http://schemas.microsoft.com/office/drawing/2014/main" id="{8CCD6336-EDF0-4F4D-B5AA-00FCBC615C07}"/>
              </a:ext>
            </a:extLst>
          </p:cNvPr>
          <p:cNvGrpSpPr/>
          <p:nvPr/>
        </p:nvGrpSpPr>
        <p:grpSpPr>
          <a:xfrm>
            <a:off x="1942246" y="2197878"/>
            <a:ext cx="643125" cy="1685868"/>
            <a:chOff x="398581" y="2188041"/>
            <a:chExt cx="643125" cy="1685868"/>
          </a:xfrm>
        </p:grpSpPr>
        <p:sp>
          <p:nvSpPr>
            <p:cNvPr id="90" name="Rectangle 55">
              <a:extLst>
                <a:ext uri="{FF2B5EF4-FFF2-40B4-BE49-F238E27FC236}">
                  <a16:creationId xmlns:a16="http://schemas.microsoft.com/office/drawing/2014/main" id="{37EEF782-7B89-6347-AA24-9061FC377DC2}"/>
                </a:ext>
              </a:extLst>
            </p:cNvPr>
            <p:cNvSpPr/>
            <p:nvPr/>
          </p:nvSpPr>
          <p:spPr>
            <a:xfrm>
              <a:off x="398581" y="2188041"/>
              <a:ext cx="643125" cy="307777"/>
            </a:xfrm>
            <a:prstGeom prst="rect">
              <a:avLst/>
            </a:prstGeom>
          </p:spPr>
          <p:txBody>
            <a:bodyPr wrap="none">
              <a:spAutoFit/>
            </a:bodyPr>
            <a:lstStyle/>
            <a:p>
              <a:r>
                <a:rPr lang="en-US" sz="1400" b="1" dirty="0">
                  <a:solidFill>
                    <a:schemeClr val="bg2">
                      <a:lumMod val="10000"/>
                    </a:schemeClr>
                  </a:solidFill>
                </a:rPr>
                <a:t>ARM7</a:t>
              </a:r>
            </a:p>
          </p:txBody>
        </p:sp>
        <p:grpSp>
          <p:nvGrpSpPr>
            <p:cNvPr id="91" name="2 Grupo">
              <a:extLst>
                <a:ext uri="{FF2B5EF4-FFF2-40B4-BE49-F238E27FC236}">
                  <a16:creationId xmlns:a16="http://schemas.microsoft.com/office/drawing/2014/main" id="{8A1C3D71-644D-BE41-9791-AEE9C7003E18}"/>
                </a:ext>
              </a:extLst>
            </p:cNvPr>
            <p:cNvGrpSpPr/>
            <p:nvPr/>
          </p:nvGrpSpPr>
          <p:grpSpPr>
            <a:xfrm>
              <a:off x="586622" y="2529080"/>
              <a:ext cx="190506" cy="965113"/>
              <a:chOff x="645067" y="1787812"/>
              <a:chExt cx="135019" cy="918087"/>
            </a:xfrm>
          </p:grpSpPr>
          <p:sp>
            <p:nvSpPr>
              <p:cNvPr id="102" name="25 Elipse">
                <a:extLst>
                  <a:ext uri="{FF2B5EF4-FFF2-40B4-BE49-F238E27FC236}">
                    <a16:creationId xmlns:a16="http://schemas.microsoft.com/office/drawing/2014/main" id="{735C1214-9F6E-AB4B-883A-AA6E2436416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03" name="40 Conector recto">
                <a:extLst>
                  <a:ext uri="{FF2B5EF4-FFF2-40B4-BE49-F238E27FC236}">
                    <a16:creationId xmlns:a16="http://schemas.microsoft.com/office/drawing/2014/main" id="{5062F579-2F07-404E-AB53-CF4535F5BFE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4" name="41 Elipse">
                <a:extLst>
                  <a:ext uri="{FF2B5EF4-FFF2-40B4-BE49-F238E27FC236}">
                    <a16:creationId xmlns:a16="http://schemas.microsoft.com/office/drawing/2014/main" id="{F688123D-DEF1-0E4D-A1B3-F1684E70FE4D}"/>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1" name="TextBox 81">
              <a:extLst>
                <a:ext uri="{FF2B5EF4-FFF2-40B4-BE49-F238E27FC236}">
                  <a16:creationId xmlns:a16="http://schemas.microsoft.com/office/drawing/2014/main" id="{632BF7D4-0EDC-6742-AB77-14344F1C399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1994</a:t>
              </a:r>
            </a:p>
          </p:txBody>
        </p:sp>
      </p:grpSp>
      <p:grpSp>
        <p:nvGrpSpPr>
          <p:cNvPr id="105" name="Gruppo 104">
            <a:extLst>
              <a:ext uri="{FF2B5EF4-FFF2-40B4-BE49-F238E27FC236}">
                <a16:creationId xmlns:a16="http://schemas.microsoft.com/office/drawing/2014/main" id="{982A5235-2071-6048-8CCC-F723AB823587}"/>
              </a:ext>
            </a:extLst>
          </p:cNvPr>
          <p:cNvGrpSpPr/>
          <p:nvPr/>
        </p:nvGrpSpPr>
        <p:grpSpPr>
          <a:xfrm>
            <a:off x="2833523" y="2205363"/>
            <a:ext cx="643125" cy="1673467"/>
            <a:chOff x="400034" y="2200442"/>
            <a:chExt cx="643125" cy="1673467"/>
          </a:xfrm>
        </p:grpSpPr>
        <p:sp>
          <p:nvSpPr>
            <p:cNvPr id="106" name="Rectangle 55">
              <a:extLst>
                <a:ext uri="{FF2B5EF4-FFF2-40B4-BE49-F238E27FC236}">
                  <a16:creationId xmlns:a16="http://schemas.microsoft.com/office/drawing/2014/main" id="{3529DE6E-8407-9345-9971-7792D678BA13}"/>
                </a:ext>
              </a:extLst>
            </p:cNvPr>
            <p:cNvSpPr/>
            <p:nvPr/>
          </p:nvSpPr>
          <p:spPr>
            <a:xfrm>
              <a:off x="400034" y="2200442"/>
              <a:ext cx="643125" cy="307777"/>
            </a:xfrm>
            <a:prstGeom prst="rect">
              <a:avLst/>
            </a:prstGeom>
          </p:spPr>
          <p:txBody>
            <a:bodyPr wrap="none">
              <a:spAutoFit/>
            </a:bodyPr>
            <a:lstStyle/>
            <a:p>
              <a:r>
                <a:rPr lang="en-US" sz="1400" b="1" dirty="0">
                  <a:solidFill>
                    <a:schemeClr val="bg2">
                      <a:lumMod val="10000"/>
                    </a:schemeClr>
                  </a:solidFill>
                </a:rPr>
                <a:t>ARM9</a:t>
              </a:r>
            </a:p>
          </p:txBody>
        </p:sp>
        <p:grpSp>
          <p:nvGrpSpPr>
            <p:cNvPr id="107" name="2 Grupo">
              <a:extLst>
                <a:ext uri="{FF2B5EF4-FFF2-40B4-BE49-F238E27FC236}">
                  <a16:creationId xmlns:a16="http://schemas.microsoft.com/office/drawing/2014/main" id="{29606B8B-58F2-4248-A56F-F257BCFDD95D}"/>
                </a:ext>
              </a:extLst>
            </p:cNvPr>
            <p:cNvGrpSpPr/>
            <p:nvPr/>
          </p:nvGrpSpPr>
          <p:grpSpPr>
            <a:xfrm>
              <a:off x="586622" y="2529080"/>
              <a:ext cx="190506" cy="965113"/>
              <a:chOff x="645067" y="1787812"/>
              <a:chExt cx="135019" cy="918087"/>
            </a:xfrm>
          </p:grpSpPr>
          <p:sp>
            <p:nvSpPr>
              <p:cNvPr id="109" name="25 Elipse">
                <a:extLst>
                  <a:ext uri="{FF2B5EF4-FFF2-40B4-BE49-F238E27FC236}">
                    <a16:creationId xmlns:a16="http://schemas.microsoft.com/office/drawing/2014/main" id="{EFFC4E63-825F-2245-9C66-2D3A5D756EB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0" name="40 Conector recto">
                <a:extLst>
                  <a:ext uri="{FF2B5EF4-FFF2-40B4-BE49-F238E27FC236}">
                    <a16:creationId xmlns:a16="http://schemas.microsoft.com/office/drawing/2014/main" id="{2CB12EBC-0127-564E-8A87-CC299B72ACD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1" name="41 Elipse">
                <a:extLst>
                  <a:ext uri="{FF2B5EF4-FFF2-40B4-BE49-F238E27FC236}">
                    <a16:creationId xmlns:a16="http://schemas.microsoft.com/office/drawing/2014/main" id="{54722BFC-DD9B-5E43-B530-2DBACBF1BA13}"/>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08" name="TextBox 81">
              <a:extLst>
                <a:ext uri="{FF2B5EF4-FFF2-40B4-BE49-F238E27FC236}">
                  <a16:creationId xmlns:a16="http://schemas.microsoft.com/office/drawing/2014/main" id="{E7AC2033-12B5-E446-8AC8-635A3D0DE1B4}"/>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1998</a:t>
              </a:r>
            </a:p>
          </p:txBody>
        </p:sp>
      </p:grpSp>
      <p:grpSp>
        <p:nvGrpSpPr>
          <p:cNvPr id="126" name="Gruppo 125">
            <a:extLst>
              <a:ext uri="{FF2B5EF4-FFF2-40B4-BE49-F238E27FC236}">
                <a16:creationId xmlns:a16="http://schemas.microsoft.com/office/drawing/2014/main" id="{94EDCC20-E4A0-0941-BD81-73E009A779F6}"/>
              </a:ext>
            </a:extLst>
          </p:cNvPr>
          <p:cNvGrpSpPr/>
          <p:nvPr/>
        </p:nvGrpSpPr>
        <p:grpSpPr>
          <a:xfrm>
            <a:off x="4297340" y="2985246"/>
            <a:ext cx="1068227" cy="1913196"/>
            <a:chOff x="1318163" y="2992820"/>
            <a:chExt cx="1068227" cy="1913196"/>
          </a:xfrm>
        </p:grpSpPr>
        <p:sp>
          <p:nvSpPr>
            <p:cNvPr id="127" name="Rectangle 58">
              <a:extLst>
                <a:ext uri="{FF2B5EF4-FFF2-40B4-BE49-F238E27FC236}">
                  <a16:creationId xmlns:a16="http://schemas.microsoft.com/office/drawing/2014/main" id="{1E0692DA-4DE2-C940-BF20-5B7257CC46D9}"/>
                </a:ext>
              </a:extLst>
            </p:cNvPr>
            <p:cNvSpPr/>
            <p:nvPr/>
          </p:nvSpPr>
          <p:spPr>
            <a:xfrm>
              <a:off x="1318163" y="4382796"/>
              <a:ext cx="1068227" cy="523220"/>
            </a:xfrm>
            <a:prstGeom prst="rect">
              <a:avLst/>
            </a:prstGeom>
          </p:spPr>
          <p:txBody>
            <a:bodyPr wrap="square">
              <a:spAutoFit/>
            </a:bodyPr>
            <a:lstStyle/>
            <a:p>
              <a:pPr algn="ctr"/>
              <a:r>
                <a:rPr lang="en-US" sz="1400" b="1" dirty="0">
                  <a:solidFill>
                    <a:schemeClr val="bg2">
                      <a:lumMod val="10000"/>
                    </a:schemeClr>
                  </a:solidFill>
                </a:rPr>
                <a:t>Intel Pentium M</a:t>
              </a:r>
            </a:p>
          </p:txBody>
        </p:sp>
        <p:grpSp>
          <p:nvGrpSpPr>
            <p:cNvPr id="128" name="4 Grupo">
              <a:extLst>
                <a:ext uri="{FF2B5EF4-FFF2-40B4-BE49-F238E27FC236}">
                  <a16:creationId xmlns:a16="http://schemas.microsoft.com/office/drawing/2014/main" id="{12DCE03C-1E48-684D-9C90-36D799A3B5CE}"/>
                </a:ext>
              </a:extLst>
            </p:cNvPr>
            <p:cNvGrpSpPr/>
            <p:nvPr/>
          </p:nvGrpSpPr>
          <p:grpSpPr>
            <a:xfrm>
              <a:off x="1759689" y="3352235"/>
              <a:ext cx="190506" cy="976685"/>
              <a:chOff x="2459025" y="2570898"/>
              <a:chExt cx="135019" cy="929095"/>
            </a:xfrm>
          </p:grpSpPr>
          <p:sp>
            <p:nvSpPr>
              <p:cNvPr id="130" name="26 Elipse">
                <a:extLst>
                  <a:ext uri="{FF2B5EF4-FFF2-40B4-BE49-F238E27FC236}">
                    <a16:creationId xmlns:a16="http://schemas.microsoft.com/office/drawing/2014/main" id="{D8E65F22-E5DC-8541-B629-A79A4F33F2F8}"/>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1" name="42 Conector recto">
                <a:extLst>
                  <a:ext uri="{FF2B5EF4-FFF2-40B4-BE49-F238E27FC236}">
                    <a16:creationId xmlns:a16="http://schemas.microsoft.com/office/drawing/2014/main" id="{22EB14C5-1B70-B249-93AD-11CA18043AC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2" name="48 Elipse">
                <a:extLst>
                  <a:ext uri="{FF2B5EF4-FFF2-40B4-BE49-F238E27FC236}">
                    <a16:creationId xmlns:a16="http://schemas.microsoft.com/office/drawing/2014/main" id="{E3EE4AAF-0E66-9E4C-8445-9C8A5FB6123E}"/>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29" name="TextBox 85">
              <a:extLst>
                <a:ext uri="{FF2B5EF4-FFF2-40B4-BE49-F238E27FC236}">
                  <a16:creationId xmlns:a16="http://schemas.microsoft.com/office/drawing/2014/main" id="{E05EC423-9F81-6A4D-BBA5-A61675705D40}"/>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2003</a:t>
              </a:r>
            </a:p>
          </p:txBody>
        </p:sp>
      </p:grpSp>
      <p:grpSp>
        <p:nvGrpSpPr>
          <p:cNvPr id="133" name="Gruppo 132">
            <a:extLst>
              <a:ext uri="{FF2B5EF4-FFF2-40B4-BE49-F238E27FC236}">
                <a16:creationId xmlns:a16="http://schemas.microsoft.com/office/drawing/2014/main" id="{0FBD4BE5-088F-624F-B96F-9A539796F3D2}"/>
              </a:ext>
            </a:extLst>
          </p:cNvPr>
          <p:cNvGrpSpPr/>
          <p:nvPr/>
        </p:nvGrpSpPr>
        <p:grpSpPr>
          <a:xfrm>
            <a:off x="3978980" y="2172898"/>
            <a:ext cx="734496" cy="1710847"/>
            <a:chOff x="400034" y="2163062"/>
            <a:chExt cx="734496" cy="1710847"/>
          </a:xfrm>
        </p:grpSpPr>
        <p:sp>
          <p:nvSpPr>
            <p:cNvPr id="134" name="Rectangle 55">
              <a:extLst>
                <a:ext uri="{FF2B5EF4-FFF2-40B4-BE49-F238E27FC236}">
                  <a16:creationId xmlns:a16="http://schemas.microsoft.com/office/drawing/2014/main" id="{4B3F2C99-F865-E245-956C-FBFC95DBC1BE}"/>
                </a:ext>
              </a:extLst>
            </p:cNvPr>
            <p:cNvSpPr/>
            <p:nvPr/>
          </p:nvSpPr>
          <p:spPr>
            <a:xfrm>
              <a:off x="400034" y="2163062"/>
              <a:ext cx="734496" cy="307777"/>
            </a:xfrm>
            <a:prstGeom prst="rect">
              <a:avLst/>
            </a:prstGeom>
          </p:spPr>
          <p:txBody>
            <a:bodyPr wrap="none">
              <a:spAutoFit/>
            </a:bodyPr>
            <a:lstStyle/>
            <a:p>
              <a:r>
                <a:rPr lang="en-US" sz="1400" b="1" dirty="0">
                  <a:solidFill>
                    <a:schemeClr val="bg2">
                      <a:lumMod val="10000"/>
                    </a:schemeClr>
                  </a:solidFill>
                </a:rPr>
                <a:t>ARM11</a:t>
              </a:r>
            </a:p>
          </p:txBody>
        </p:sp>
        <p:grpSp>
          <p:nvGrpSpPr>
            <p:cNvPr id="135" name="2 Grupo">
              <a:extLst>
                <a:ext uri="{FF2B5EF4-FFF2-40B4-BE49-F238E27FC236}">
                  <a16:creationId xmlns:a16="http://schemas.microsoft.com/office/drawing/2014/main" id="{0DDA5C6D-0BCA-0547-9BC3-C85F866A3558}"/>
                </a:ext>
              </a:extLst>
            </p:cNvPr>
            <p:cNvGrpSpPr/>
            <p:nvPr/>
          </p:nvGrpSpPr>
          <p:grpSpPr>
            <a:xfrm>
              <a:off x="586622" y="2529080"/>
              <a:ext cx="190506" cy="965113"/>
              <a:chOff x="645067" y="1787812"/>
              <a:chExt cx="135019" cy="918087"/>
            </a:xfrm>
          </p:grpSpPr>
          <p:sp>
            <p:nvSpPr>
              <p:cNvPr id="137" name="25 Elipse">
                <a:extLst>
                  <a:ext uri="{FF2B5EF4-FFF2-40B4-BE49-F238E27FC236}">
                    <a16:creationId xmlns:a16="http://schemas.microsoft.com/office/drawing/2014/main" id="{557A1AB3-9789-834B-B1F9-8FDAA71FF09B}"/>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8" name="40 Conector recto">
                <a:extLst>
                  <a:ext uri="{FF2B5EF4-FFF2-40B4-BE49-F238E27FC236}">
                    <a16:creationId xmlns:a16="http://schemas.microsoft.com/office/drawing/2014/main" id="{8EE7B5A9-3CA5-504D-BCCD-E34BD1575F70}"/>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9" name="41 Elipse">
                <a:extLst>
                  <a:ext uri="{FF2B5EF4-FFF2-40B4-BE49-F238E27FC236}">
                    <a16:creationId xmlns:a16="http://schemas.microsoft.com/office/drawing/2014/main" id="{EFC11918-978E-F646-B15E-507DD177298C}"/>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36" name="TextBox 81">
              <a:extLst>
                <a:ext uri="{FF2B5EF4-FFF2-40B4-BE49-F238E27FC236}">
                  <a16:creationId xmlns:a16="http://schemas.microsoft.com/office/drawing/2014/main" id="{3D1BDABA-DFD4-5647-A27C-E91FA9A3E4FC}"/>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2002</a:t>
              </a:r>
            </a:p>
          </p:txBody>
        </p:sp>
      </p:grpSp>
      <p:grpSp>
        <p:nvGrpSpPr>
          <p:cNvPr id="140" name="Gruppo 139">
            <a:extLst>
              <a:ext uri="{FF2B5EF4-FFF2-40B4-BE49-F238E27FC236}">
                <a16:creationId xmlns:a16="http://schemas.microsoft.com/office/drawing/2014/main" id="{F3325D13-978A-8A44-95C5-F743888FE09A}"/>
              </a:ext>
            </a:extLst>
          </p:cNvPr>
          <p:cNvGrpSpPr/>
          <p:nvPr/>
        </p:nvGrpSpPr>
        <p:grpSpPr>
          <a:xfrm>
            <a:off x="5215808" y="1582994"/>
            <a:ext cx="960328" cy="2408902"/>
            <a:chOff x="393080" y="2056420"/>
            <a:chExt cx="960328" cy="1817489"/>
          </a:xfrm>
        </p:grpSpPr>
        <p:sp>
          <p:nvSpPr>
            <p:cNvPr id="141" name="Rectangle 55">
              <a:extLst>
                <a:ext uri="{FF2B5EF4-FFF2-40B4-BE49-F238E27FC236}">
                  <a16:creationId xmlns:a16="http://schemas.microsoft.com/office/drawing/2014/main" id="{95A250C5-4177-FE49-B8AE-8E72E64F8995}"/>
                </a:ext>
              </a:extLst>
            </p:cNvPr>
            <p:cNvSpPr/>
            <p:nvPr/>
          </p:nvSpPr>
          <p:spPr>
            <a:xfrm>
              <a:off x="393080" y="2056420"/>
              <a:ext cx="960328" cy="394122"/>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M</a:t>
              </a:r>
            </a:p>
          </p:txBody>
        </p:sp>
        <p:grpSp>
          <p:nvGrpSpPr>
            <p:cNvPr id="142" name="2 Grupo">
              <a:extLst>
                <a:ext uri="{FF2B5EF4-FFF2-40B4-BE49-F238E27FC236}">
                  <a16:creationId xmlns:a16="http://schemas.microsoft.com/office/drawing/2014/main" id="{DBB94C50-8EA4-D24B-AD51-BE8CF6A6B87D}"/>
                </a:ext>
              </a:extLst>
            </p:cNvPr>
            <p:cNvGrpSpPr/>
            <p:nvPr/>
          </p:nvGrpSpPr>
          <p:grpSpPr>
            <a:xfrm>
              <a:off x="586624" y="2529080"/>
              <a:ext cx="203363" cy="965112"/>
              <a:chOff x="645067" y="1787812"/>
              <a:chExt cx="144131" cy="918086"/>
            </a:xfrm>
          </p:grpSpPr>
          <p:sp>
            <p:nvSpPr>
              <p:cNvPr id="144" name="25 Elipse">
                <a:extLst>
                  <a:ext uri="{FF2B5EF4-FFF2-40B4-BE49-F238E27FC236}">
                    <a16:creationId xmlns:a16="http://schemas.microsoft.com/office/drawing/2014/main" id="{F165128C-8A60-CC42-8A98-7759A4E03DFA}"/>
                  </a:ext>
                </a:extLst>
              </p:cNvPr>
              <p:cNvSpPr/>
              <p:nvPr/>
            </p:nvSpPr>
            <p:spPr>
              <a:xfrm>
                <a:off x="645067" y="2599047"/>
                <a:ext cx="144131" cy="1068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45" name="40 Conector recto">
                <a:extLst>
                  <a:ext uri="{FF2B5EF4-FFF2-40B4-BE49-F238E27FC236}">
                    <a16:creationId xmlns:a16="http://schemas.microsoft.com/office/drawing/2014/main" id="{4FDF428A-94FC-374F-B5A1-4692C534BFD3}"/>
                  </a:ext>
                </a:extLst>
              </p:cNvPr>
              <p:cNvCxnSpPr/>
              <p:nvPr/>
            </p:nvCxnSpPr>
            <p:spPr>
              <a:xfrm flipV="1">
                <a:off x="711975" y="1871906"/>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6" name="41 Elipse">
                <a:extLst>
                  <a:ext uri="{FF2B5EF4-FFF2-40B4-BE49-F238E27FC236}">
                    <a16:creationId xmlns:a16="http://schemas.microsoft.com/office/drawing/2014/main" id="{8F69FDB0-B342-0449-AC1E-173D6ACB10E8}"/>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43" name="TextBox 81">
              <a:extLst>
                <a:ext uri="{FF2B5EF4-FFF2-40B4-BE49-F238E27FC236}">
                  <a16:creationId xmlns:a16="http://schemas.microsoft.com/office/drawing/2014/main" id="{A7D85BB7-DF4E-1147-9906-8BAD6EA3E631}"/>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2004</a:t>
              </a:r>
            </a:p>
          </p:txBody>
        </p:sp>
      </p:grpSp>
      <p:grpSp>
        <p:nvGrpSpPr>
          <p:cNvPr id="147" name="Gruppo 146">
            <a:extLst>
              <a:ext uri="{FF2B5EF4-FFF2-40B4-BE49-F238E27FC236}">
                <a16:creationId xmlns:a16="http://schemas.microsoft.com/office/drawing/2014/main" id="{180F90D4-4BD4-674E-874F-CF77BB55CC75}"/>
              </a:ext>
            </a:extLst>
          </p:cNvPr>
          <p:cNvGrpSpPr/>
          <p:nvPr/>
        </p:nvGrpSpPr>
        <p:grpSpPr>
          <a:xfrm>
            <a:off x="5860099" y="2024078"/>
            <a:ext cx="912237" cy="1854750"/>
            <a:chOff x="339278" y="2019159"/>
            <a:chExt cx="912237" cy="1854750"/>
          </a:xfrm>
        </p:grpSpPr>
        <p:sp>
          <p:nvSpPr>
            <p:cNvPr id="148" name="Rectangle 55">
              <a:extLst>
                <a:ext uri="{FF2B5EF4-FFF2-40B4-BE49-F238E27FC236}">
                  <a16:creationId xmlns:a16="http://schemas.microsoft.com/office/drawing/2014/main" id="{0BEF0D89-D90B-0243-951B-815274DA8980}"/>
                </a:ext>
              </a:extLst>
            </p:cNvPr>
            <p:cNvSpPr/>
            <p:nvPr/>
          </p:nvSpPr>
          <p:spPr>
            <a:xfrm>
              <a:off x="339278" y="2019159"/>
              <a:ext cx="912237" cy="738664"/>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A</a:t>
              </a:r>
            </a:p>
            <a:p>
              <a:endParaRPr lang="en-US" sz="1400" b="1" dirty="0">
                <a:solidFill>
                  <a:schemeClr val="bg2">
                    <a:lumMod val="10000"/>
                  </a:schemeClr>
                </a:solidFill>
              </a:endParaRPr>
            </a:p>
          </p:txBody>
        </p:sp>
        <p:grpSp>
          <p:nvGrpSpPr>
            <p:cNvPr id="149" name="2 Grupo">
              <a:extLst>
                <a:ext uri="{FF2B5EF4-FFF2-40B4-BE49-F238E27FC236}">
                  <a16:creationId xmlns:a16="http://schemas.microsoft.com/office/drawing/2014/main" id="{F109F476-80F5-8947-B2B2-DA67C83B578B}"/>
                </a:ext>
              </a:extLst>
            </p:cNvPr>
            <p:cNvGrpSpPr/>
            <p:nvPr/>
          </p:nvGrpSpPr>
          <p:grpSpPr>
            <a:xfrm>
              <a:off x="586622" y="2529080"/>
              <a:ext cx="190506" cy="965113"/>
              <a:chOff x="645067" y="1787812"/>
              <a:chExt cx="135019" cy="918087"/>
            </a:xfrm>
          </p:grpSpPr>
          <p:sp>
            <p:nvSpPr>
              <p:cNvPr id="151" name="25 Elipse">
                <a:extLst>
                  <a:ext uri="{FF2B5EF4-FFF2-40B4-BE49-F238E27FC236}">
                    <a16:creationId xmlns:a16="http://schemas.microsoft.com/office/drawing/2014/main" id="{1C7FB9D0-4F11-314B-8971-55E5A075BF55}"/>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2" name="40 Conector recto">
                <a:extLst>
                  <a:ext uri="{FF2B5EF4-FFF2-40B4-BE49-F238E27FC236}">
                    <a16:creationId xmlns:a16="http://schemas.microsoft.com/office/drawing/2014/main" id="{0D9637AB-60A6-484B-9371-C99C2BB608D8}"/>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3" name="41 Elipse">
                <a:extLst>
                  <a:ext uri="{FF2B5EF4-FFF2-40B4-BE49-F238E27FC236}">
                    <a16:creationId xmlns:a16="http://schemas.microsoft.com/office/drawing/2014/main" id="{99804E32-B3BF-A64D-8E2D-52F213DECB5A}"/>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0" name="TextBox 81">
              <a:extLst>
                <a:ext uri="{FF2B5EF4-FFF2-40B4-BE49-F238E27FC236}">
                  <a16:creationId xmlns:a16="http://schemas.microsoft.com/office/drawing/2014/main" id="{3A0EC07E-EDD7-CE49-8C11-52046477E4C8}"/>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2005</a:t>
              </a:r>
            </a:p>
          </p:txBody>
        </p:sp>
      </p:grpSp>
      <p:grpSp>
        <p:nvGrpSpPr>
          <p:cNvPr id="154" name="Gruppo 153">
            <a:extLst>
              <a:ext uri="{FF2B5EF4-FFF2-40B4-BE49-F238E27FC236}">
                <a16:creationId xmlns:a16="http://schemas.microsoft.com/office/drawing/2014/main" id="{26EC2C59-6E58-FC45-A1F9-58DF18771536}"/>
              </a:ext>
            </a:extLst>
          </p:cNvPr>
          <p:cNvGrpSpPr/>
          <p:nvPr/>
        </p:nvGrpSpPr>
        <p:grpSpPr>
          <a:xfrm>
            <a:off x="8242903" y="2000947"/>
            <a:ext cx="904222" cy="1887712"/>
            <a:chOff x="293507" y="1986197"/>
            <a:chExt cx="904222" cy="1887712"/>
          </a:xfrm>
        </p:grpSpPr>
        <p:sp>
          <p:nvSpPr>
            <p:cNvPr id="155" name="Rectangle 55">
              <a:extLst>
                <a:ext uri="{FF2B5EF4-FFF2-40B4-BE49-F238E27FC236}">
                  <a16:creationId xmlns:a16="http://schemas.microsoft.com/office/drawing/2014/main" id="{6F8199BF-6351-8640-9174-1B0EB26A71BE}"/>
                </a:ext>
              </a:extLst>
            </p:cNvPr>
            <p:cNvSpPr/>
            <p:nvPr/>
          </p:nvSpPr>
          <p:spPr>
            <a:xfrm>
              <a:off x="293507" y="1986197"/>
              <a:ext cx="904222" cy="523220"/>
            </a:xfrm>
            <a:prstGeom prst="rect">
              <a:avLst/>
            </a:prstGeom>
          </p:spPr>
          <p:txBody>
            <a:bodyPr wrap="none">
              <a:spAutoFit/>
            </a:bodyPr>
            <a:lstStyle/>
            <a:p>
              <a:r>
                <a:rPr lang="en-US" sz="1400" b="1" dirty="0">
                  <a:solidFill>
                    <a:schemeClr val="bg2">
                      <a:lumMod val="10000"/>
                    </a:schemeClr>
                  </a:solidFill>
                </a:rPr>
                <a:t>ARM</a:t>
              </a:r>
            </a:p>
            <a:p>
              <a:r>
                <a:rPr lang="en-US" sz="1400" b="1" dirty="0">
                  <a:solidFill>
                    <a:schemeClr val="bg2">
                      <a:lumMod val="10000"/>
                    </a:schemeClr>
                  </a:solidFill>
                </a:rPr>
                <a:t>Cortex - R</a:t>
              </a:r>
            </a:p>
          </p:txBody>
        </p:sp>
        <p:grpSp>
          <p:nvGrpSpPr>
            <p:cNvPr id="156" name="2 Grupo">
              <a:extLst>
                <a:ext uri="{FF2B5EF4-FFF2-40B4-BE49-F238E27FC236}">
                  <a16:creationId xmlns:a16="http://schemas.microsoft.com/office/drawing/2014/main" id="{F0AD8C3E-3516-6F4E-A25E-A759D9E61739}"/>
                </a:ext>
              </a:extLst>
            </p:cNvPr>
            <p:cNvGrpSpPr/>
            <p:nvPr/>
          </p:nvGrpSpPr>
          <p:grpSpPr>
            <a:xfrm>
              <a:off x="586622" y="2529080"/>
              <a:ext cx="190506" cy="965113"/>
              <a:chOff x="645067" y="1787812"/>
              <a:chExt cx="135019" cy="918087"/>
            </a:xfrm>
          </p:grpSpPr>
          <p:sp>
            <p:nvSpPr>
              <p:cNvPr id="158" name="25 Elipse">
                <a:extLst>
                  <a:ext uri="{FF2B5EF4-FFF2-40B4-BE49-F238E27FC236}">
                    <a16:creationId xmlns:a16="http://schemas.microsoft.com/office/drawing/2014/main" id="{C4B31DC7-7CDC-6147-A900-B8F199B6E698}"/>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59" name="40 Conector recto">
                <a:extLst>
                  <a:ext uri="{FF2B5EF4-FFF2-40B4-BE49-F238E27FC236}">
                    <a16:creationId xmlns:a16="http://schemas.microsoft.com/office/drawing/2014/main" id="{DD322544-18B9-C54C-A36B-965723AC3616}"/>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0" name="41 Elipse">
                <a:extLst>
                  <a:ext uri="{FF2B5EF4-FFF2-40B4-BE49-F238E27FC236}">
                    <a16:creationId xmlns:a16="http://schemas.microsoft.com/office/drawing/2014/main" id="{CDCABC94-66E1-5643-A521-E131EE4763EF}"/>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57" name="TextBox 81">
              <a:extLst>
                <a:ext uri="{FF2B5EF4-FFF2-40B4-BE49-F238E27FC236}">
                  <a16:creationId xmlns:a16="http://schemas.microsoft.com/office/drawing/2014/main" id="{51E0716B-C647-FB47-9831-7E7A7F8F3A9F}"/>
                </a:ext>
              </a:extLst>
            </p:cNvPr>
            <p:cNvSpPr txBox="1"/>
            <p:nvPr/>
          </p:nvSpPr>
          <p:spPr>
            <a:xfrm>
              <a:off x="420874" y="3535355"/>
              <a:ext cx="601447" cy="338554"/>
            </a:xfrm>
            <a:prstGeom prst="rect">
              <a:avLst/>
            </a:prstGeom>
            <a:noFill/>
          </p:spPr>
          <p:txBody>
            <a:bodyPr wrap="none" rtlCol="0">
              <a:spAutoFit/>
            </a:bodyPr>
            <a:lstStyle/>
            <a:p>
              <a:pPr algn="r"/>
              <a:r>
                <a:rPr lang="en-US" sz="1600" b="1" dirty="0">
                  <a:solidFill>
                    <a:schemeClr val="accent2">
                      <a:lumMod val="50000"/>
                    </a:schemeClr>
                  </a:solidFill>
                </a:rPr>
                <a:t>2011</a:t>
              </a:r>
            </a:p>
          </p:txBody>
        </p:sp>
      </p:grpSp>
      <p:grpSp>
        <p:nvGrpSpPr>
          <p:cNvPr id="161" name="Gruppo 160">
            <a:extLst>
              <a:ext uri="{FF2B5EF4-FFF2-40B4-BE49-F238E27FC236}">
                <a16:creationId xmlns:a16="http://schemas.microsoft.com/office/drawing/2014/main" id="{53FCD881-FC2C-8447-BB67-14878A862D61}"/>
              </a:ext>
            </a:extLst>
          </p:cNvPr>
          <p:cNvGrpSpPr/>
          <p:nvPr/>
        </p:nvGrpSpPr>
        <p:grpSpPr>
          <a:xfrm>
            <a:off x="6426017" y="2980330"/>
            <a:ext cx="894106" cy="1899008"/>
            <a:chOff x="1406643" y="2992820"/>
            <a:chExt cx="894106" cy="1899008"/>
          </a:xfrm>
        </p:grpSpPr>
        <p:sp>
          <p:nvSpPr>
            <p:cNvPr id="162" name="Rectangle 58">
              <a:extLst>
                <a:ext uri="{FF2B5EF4-FFF2-40B4-BE49-F238E27FC236}">
                  <a16:creationId xmlns:a16="http://schemas.microsoft.com/office/drawing/2014/main" id="{49AB6B95-2EC4-AC45-80D8-5D9674108477}"/>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Core i7</a:t>
              </a:r>
            </a:p>
          </p:txBody>
        </p:sp>
        <p:grpSp>
          <p:nvGrpSpPr>
            <p:cNvPr id="163" name="4 Grupo">
              <a:extLst>
                <a:ext uri="{FF2B5EF4-FFF2-40B4-BE49-F238E27FC236}">
                  <a16:creationId xmlns:a16="http://schemas.microsoft.com/office/drawing/2014/main" id="{87B109B7-99F7-1743-BC0B-5EAE05F4BDCC}"/>
                </a:ext>
              </a:extLst>
            </p:cNvPr>
            <p:cNvGrpSpPr/>
            <p:nvPr/>
          </p:nvGrpSpPr>
          <p:grpSpPr>
            <a:xfrm>
              <a:off x="1759689" y="3352235"/>
              <a:ext cx="190506" cy="976685"/>
              <a:chOff x="2459025" y="2570898"/>
              <a:chExt cx="135019" cy="929095"/>
            </a:xfrm>
          </p:grpSpPr>
          <p:sp>
            <p:nvSpPr>
              <p:cNvPr id="165" name="26 Elipse">
                <a:extLst>
                  <a:ext uri="{FF2B5EF4-FFF2-40B4-BE49-F238E27FC236}">
                    <a16:creationId xmlns:a16="http://schemas.microsoft.com/office/drawing/2014/main" id="{CCEBE45D-642B-BB49-B9BB-ECA34E2E088F}"/>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66" name="42 Conector recto">
                <a:extLst>
                  <a:ext uri="{FF2B5EF4-FFF2-40B4-BE49-F238E27FC236}">
                    <a16:creationId xmlns:a16="http://schemas.microsoft.com/office/drawing/2014/main" id="{B185196C-59E4-0A44-8563-AD10D32A7AFD}"/>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7" name="48 Elipse">
                <a:extLst>
                  <a:ext uri="{FF2B5EF4-FFF2-40B4-BE49-F238E27FC236}">
                    <a16:creationId xmlns:a16="http://schemas.microsoft.com/office/drawing/2014/main" id="{BAC28FA8-F09C-C94A-95BD-5C5D3411D2B9}"/>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64" name="TextBox 85">
              <a:extLst>
                <a:ext uri="{FF2B5EF4-FFF2-40B4-BE49-F238E27FC236}">
                  <a16:creationId xmlns:a16="http://schemas.microsoft.com/office/drawing/2014/main" id="{DE2C4653-A0FF-3E43-9C26-E5D86EC3857C}"/>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2008</a:t>
              </a:r>
            </a:p>
          </p:txBody>
        </p:sp>
      </p:grpSp>
      <p:grpSp>
        <p:nvGrpSpPr>
          <p:cNvPr id="175" name="Gruppo 174">
            <a:extLst>
              <a:ext uri="{FF2B5EF4-FFF2-40B4-BE49-F238E27FC236}">
                <a16:creationId xmlns:a16="http://schemas.microsoft.com/office/drawing/2014/main" id="{B5BA256E-5855-5144-8888-013B9CFB97C7}"/>
              </a:ext>
            </a:extLst>
          </p:cNvPr>
          <p:cNvGrpSpPr/>
          <p:nvPr/>
        </p:nvGrpSpPr>
        <p:grpSpPr>
          <a:xfrm>
            <a:off x="7089695" y="2995076"/>
            <a:ext cx="894106" cy="1899008"/>
            <a:chOff x="1406643" y="2992820"/>
            <a:chExt cx="894106" cy="1899008"/>
          </a:xfrm>
        </p:grpSpPr>
        <p:sp>
          <p:nvSpPr>
            <p:cNvPr id="176" name="Rectangle 58">
              <a:extLst>
                <a:ext uri="{FF2B5EF4-FFF2-40B4-BE49-F238E27FC236}">
                  <a16:creationId xmlns:a16="http://schemas.microsoft.com/office/drawing/2014/main" id="{DF6ADA0C-1F4E-F446-A75B-2341EB32B689}"/>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Core i5</a:t>
              </a:r>
            </a:p>
          </p:txBody>
        </p:sp>
        <p:grpSp>
          <p:nvGrpSpPr>
            <p:cNvPr id="177" name="4 Grupo">
              <a:extLst>
                <a:ext uri="{FF2B5EF4-FFF2-40B4-BE49-F238E27FC236}">
                  <a16:creationId xmlns:a16="http://schemas.microsoft.com/office/drawing/2014/main" id="{0C8C6594-ACE3-004E-8164-5681E7E556BC}"/>
                </a:ext>
              </a:extLst>
            </p:cNvPr>
            <p:cNvGrpSpPr/>
            <p:nvPr/>
          </p:nvGrpSpPr>
          <p:grpSpPr>
            <a:xfrm>
              <a:off x="1759689" y="3352235"/>
              <a:ext cx="190506" cy="976685"/>
              <a:chOff x="2459025" y="2570898"/>
              <a:chExt cx="135019" cy="929095"/>
            </a:xfrm>
          </p:grpSpPr>
          <p:sp>
            <p:nvSpPr>
              <p:cNvPr id="179" name="26 Elipse">
                <a:extLst>
                  <a:ext uri="{FF2B5EF4-FFF2-40B4-BE49-F238E27FC236}">
                    <a16:creationId xmlns:a16="http://schemas.microsoft.com/office/drawing/2014/main" id="{13DEC9F4-AFB0-1E4B-8BDF-88F356AADBAF}"/>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80" name="42 Conector recto">
                <a:extLst>
                  <a:ext uri="{FF2B5EF4-FFF2-40B4-BE49-F238E27FC236}">
                    <a16:creationId xmlns:a16="http://schemas.microsoft.com/office/drawing/2014/main" id="{3E36046A-7DD2-8C42-88BE-00683B16446F}"/>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1" name="48 Elipse">
                <a:extLst>
                  <a:ext uri="{FF2B5EF4-FFF2-40B4-BE49-F238E27FC236}">
                    <a16:creationId xmlns:a16="http://schemas.microsoft.com/office/drawing/2014/main" id="{F8862260-1335-AB48-8E58-303AA9035285}"/>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8" name="TextBox 85">
              <a:extLst>
                <a:ext uri="{FF2B5EF4-FFF2-40B4-BE49-F238E27FC236}">
                  <a16:creationId xmlns:a16="http://schemas.microsoft.com/office/drawing/2014/main" id="{7C16328A-57C4-8142-9720-D03BDB596856}"/>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2009</a:t>
              </a:r>
            </a:p>
          </p:txBody>
        </p:sp>
      </p:grpSp>
      <p:grpSp>
        <p:nvGrpSpPr>
          <p:cNvPr id="182" name="Gruppo 181">
            <a:extLst>
              <a:ext uri="{FF2B5EF4-FFF2-40B4-BE49-F238E27FC236}">
                <a16:creationId xmlns:a16="http://schemas.microsoft.com/office/drawing/2014/main" id="{28F08CC9-7B21-7942-BEB7-FFDD9CF9DC9E}"/>
              </a:ext>
            </a:extLst>
          </p:cNvPr>
          <p:cNvGrpSpPr/>
          <p:nvPr/>
        </p:nvGrpSpPr>
        <p:grpSpPr>
          <a:xfrm>
            <a:off x="7714043" y="2990160"/>
            <a:ext cx="894106" cy="1899008"/>
            <a:chOff x="1406643" y="2992820"/>
            <a:chExt cx="894106" cy="1899008"/>
          </a:xfrm>
        </p:grpSpPr>
        <p:sp>
          <p:nvSpPr>
            <p:cNvPr id="183" name="Rectangle 58">
              <a:extLst>
                <a:ext uri="{FF2B5EF4-FFF2-40B4-BE49-F238E27FC236}">
                  <a16:creationId xmlns:a16="http://schemas.microsoft.com/office/drawing/2014/main" id="{8DEE3923-EBEA-964E-8394-E19E1C3B7A33}"/>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Core i5</a:t>
              </a:r>
            </a:p>
          </p:txBody>
        </p:sp>
        <p:grpSp>
          <p:nvGrpSpPr>
            <p:cNvPr id="184" name="4 Grupo">
              <a:extLst>
                <a:ext uri="{FF2B5EF4-FFF2-40B4-BE49-F238E27FC236}">
                  <a16:creationId xmlns:a16="http://schemas.microsoft.com/office/drawing/2014/main" id="{6A43A98A-AB5A-DE4C-9E48-99AFB69CED02}"/>
                </a:ext>
              </a:extLst>
            </p:cNvPr>
            <p:cNvGrpSpPr/>
            <p:nvPr/>
          </p:nvGrpSpPr>
          <p:grpSpPr>
            <a:xfrm>
              <a:off x="1759689" y="3352235"/>
              <a:ext cx="190506" cy="976685"/>
              <a:chOff x="2459025" y="2570898"/>
              <a:chExt cx="135019" cy="929095"/>
            </a:xfrm>
          </p:grpSpPr>
          <p:sp>
            <p:nvSpPr>
              <p:cNvPr id="186" name="26 Elipse">
                <a:extLst>
                  <a:ext uri="{FF2B5EF4-FFF2-40B4-BE49-F238E27FC236}">
                    <a16:creationId xmlns:a16="http://schemas.microsoft.com/office/drawing/2014/main" id="{661E4D1A-FFB0-E74A-B2A6-04C7E8942F6C}"/>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87" name="42 Conector recto">
                <a:extLst>
                  <a:ext uri="{FF2B5EF4-FFF2-40B4-BE49-F238E27FC236}">
                    <a16:creationId xmlns:a16="http://schemas.microsoft.com/office/drawing/2014/main" id="{AFDE8FD0-15D0-F34A-B7F9-EAC657D62EFF}"/>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8" name="48 Elipse">
                <a:extLst>
                  <a:ext uri="{FF2B5EF4-FFF2-40B4-BE49-F238E27FC236}">
                    <a16:creationId xmlns:a16="http://schemas.microsoft.com/office/drawing/2014/main" id="{958750B3-D98B-D04D-9CFE-9071E0FDFA27}"/>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85" name="TextBox 85">
              <a:extLst>
                <a:ext uri="{FF2B5EF4-FFF2-40B4-BE49-F238E27FC236}">
                  <a16:creationId xmlns:a16="http://schemas.microsoft.com/office/drawing/2014/main" id="{07FB136D-AB12-BF46-8677-7FE74AC61898}"/>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2010</a:t>
              </a:r>
            </a:p>
          </p:txBody>
        </p:sp>
      </p:grpSp>
      <p:grpSp>
        <p:nvGrpSpPr>
          <p:cNvPr id="189" name="Gruppo 188">
            <a:extLst>
              <a:ext uri="{FF2B5EF4-FFF2-40B4-BE49-F238E27FC236}">
                <a16:creationId xmlns:a16="http://schemas.microsoft.com/office/drawing/2014/main" id="{78237F1B-CD92-F745-BF8A-463DDA26C2A2}"/>
              </a:ext>
            </a:extLst>
          </p:cNvPr>
          <p:cNvGrpSpPr/>
          <p:nvPr/>
        </p:nvGrpSpPr>
        <p:grpSpPr>
          <a:xfrm>
            <a:off x="9448800" y="2925474"/>
            <a:ext cx="1104857" cy="2153276"/>
            <a:chOff x="1406642" y="2923218"/>
            <a:chExt cx="1104857" cy="2153276"/>
          </a:xfrm>
        </p:grpSpPr>
        <p:sp>
          <p:nvSpPr>
            <p:cNvPr id="190" name="Rectangle 58">
              <a:extLst>
                <a:ext uri="{FF2B5EF4-FFF2-40B4-BE49-F238E27FC236}">
                  <a16:creationId xmlns:a16="http://schemas.microsoft.com/office/drawing/2014/main" id="{DA6E32FF-636F-CA4F-A3FD-44EAD5E0A13D}"/>
                </a:ext>
              </a:extLst>
            </p:cNvPr>
            <p:cNvSpPr/>
            <p:nvPr/>
          </p:nvSpPr>
          <p:spPr>
            <a:xfrm>
              <a:off x="1406642" y="4368608"/>
              <a:ext cx="1104857" cy="707886"/>
            </a:xfrm>
            <a:prstGeom prst="rect">
              <a:avLst/>
            </a:prstGeom>
          </p:spPr>
          <p:txBody>
            <a:bodyPr wrap="square">
              <a:spAutoFit/>
            </a:bodyPr>
            <a:lstStyle/>
            <a:p>
              <a:pPr algn="ctr"/>
              <a:r>
                <a:rPr lang="en-US" sz="2000" b="1" dirty="0">
                  <a:solidFill>
                    <a:schemeClr val="bg2">
                      <a:lumMod val="10000"/>
                    </a:schemeClr>
                  </a:solidFill>
                </a:rPr>
                <a:t>Intel Core i9</a:t>
              </a:r>
            </a:p>
          </p:txBody>
        </p:sp>
        <p:grpSp>
          <p:nvGrpSpPr>
            <p:cNvPr id="191" name="4 Grupo">
              <a:extLst>
                <a:ext uri="{FF2B5EF4-FFF2-40B4-BE49-F238E27FC236}">
                  <a16:creationId xmlns:a16="http://schemas.microsoft.com/office/drawing/2014/main" id="{8249D13A-36E7-9342-A49A-C0ACD2C8A852}"/>
                </a:ext>
              </a:extLst>
            </p:cNvPr>
            <p:cNvGrpSpPr/>
            <p:nvPr/>
          </p:nvGrpSpPr>
          <p:grpSpPr>
            <a:xfrm>
              <a:off x="1759689" y="3352235"/>
              <a:ext cx="190506" cy="976685"/>
              <a:chOff x="2459025" y="2570898"/>
              <a:chExt cx="135019" cy="929095"/>
            </a:xfrm>
          </p:grpSpPr>
          <p:sp>
            <p:nvSpPr>
              <p:cNvPr id="193" name="26 Elipse">
                <a:extLst>
                  <a:ext uri="{FF2B5EF4-FFF2-40B4-BE49-F238E27FC236}">
                    <a16:creationId xmlns:a16="http://schemas.microsoft.com/office/drawing/2014/main" id="{0BC4D6FB-7461-294F-AF5F-B02E996E2232}"/>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94" name="42 Conector recto">
                <a:extLst>
                  <a:ext uri="{FF2B5EF4-FFF2-40B4-BE49-F238E27FC236}">
                    <a16:creationId xmlns:a16="http://schemas.microsoft.com/office/drawing/2014/main" id="{EAED5533-5327-3147-A7C9-4991C401EE93}"/>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5" name="48 Elipse">
                <a:extLst>
                  <a:ext uri="{FF2B5EF4-FFF2-40B4-BE49-F238E27FC236}">
                    <a16:creationId xmlns:a16="http://schemas.microsoft.com/office/drawing/2014/main" id="{696C1703-CD8D-A64A-92FD-13974B7701B2}"/>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92" name="TextBox 85">
              <a:extLst>
                <a:ext uri="{FF2B5EF4-FFF2-40B4-BE49-F238E27FC236}">
                  <a16:creationId xmlns:a16="http://schemas.microsoft.com/office/drawing/2014/main" id="{E1DF8422-A2BB-F345-8CE7-E6197A3873AE}"/>
                </a:ext>
              </a:extLst>
            </p:cNvPr>
            <p:cNvSpPr txBox="1"/>
            <p:nvPr/>
          </p:nvSpPr>
          <p:spPr>
            <a:xfrm>
              <a:off x="1549551" y="2923218"/>
              <a:ext cx="704039" cy="400110"/>
            </a:xfrm>
            <a:prstGeom prst="rect">
              <a:avLst/>
            </a:prstGeom>
            <a:noFill/>
          </p:spPr>
          <p:txBody>
            <a:bodyPr wrap="none" rtlCol="0">
              <a:spAutoFit/>
            </a:bodyPr>
            <a:lstStyle/>
            <a:p>
              <a:r>
                <a:rPr lang="en-US" sz="2000" b="1" dirty="0">
                  <a:solidFill>
                    <a:schemeClr val="accent5">
                      <a:lumMod val="50000"/>
                    </a:schemeClr>
                  </a:solidFill>
                </a:rPr>
                <a:t>2017</a:t>
              </a:r>
              <a:endParaRPr lang="en-US" sz="1600" b="1" dirty="0">
                <a:solidFill>
                  <a:schemeClr val="accent5">
                    <a:lumMod val="50000"/>
                  </a:schemeClr>
                </a:solidFill>
              </a:endParaRPr>
            </a:p>
          </p:txBody>
        </p:sp>
      </p:grpSp>
      <p:grpSp>
        <p:nvGrpSpPr>
          <p:cNvPr id="203" name="Gruppo 202">
            <a:extLst>
              <a:ext uri="{FF2B5EF4-FFF2-40B4-BE49-F238E27FC236}">
                <a16:creationId xmlns:a16="http://schemas.microsoft.com/office/drawing/2014/main" id="{B06B1E2B-F106-854B-986A-B14C770B4114}"/>
              </a:ext>
            </a:extLst>
          </p:cNvPr>
          <p:cNvGrpSpPr/>
          <p:nvPr/>
        </p:nvGrpSpPr>
        <p:grpSpPr>
          <a:xfrm>
            <a:off x="10539576" y="1549573"/>
            <a:ext cx="1247586" cy="2395724"/>
            <a:chOff x="185639" y="1539741"/>
            <a:chExt cx="1247586" cy="2395724"/>
          </a:xfrm>
        </p:grpSpPr>
        <p:sp>
          <p:nvSpPr>
            <p:cNvPr id="204" name="Rectangle 55">
              <a:extLst>
                <a:ext uri="{FF2B5EF4-FFF2-40B4-BE49-F238E27FC236}">
                  <a16:creationId xmlns:a16="http://schemas.microsoft.com/office/drawing/2014/main" id="{47B42B2D-DCA6-E049-89B3-9CFF4E22616B}"/>
                </a:ext>
              </a:extLst>
            </p:cNvPr>
            <p:cNvSpPr/>
            <p:nvPr/>
          </p:nvSpPr>
          <p:spPr>
            <a:xfrm>
              <a:off x="185639" y="1539741"/>
              <a:ext cx="1247586" cy="1015663"/>
            </a:xfrm>
            <a:prstGeom prst="rect">
              <a:avLst/>
            </a:prstGeom>
          </p:spPr>
          <p:txBody>
            <a:bodyPr wrap="none">
              <a:spAutoFit/>
            </a:bodyPr>
            <a:lstStyle/>
            <a:p>
              <a:r>
                <a:rPr lang="en-US" sz="2000" b="1" dirty="0">
                  <a:solidFill>
                    <a:schemeClr val="bg2">
                      <a:lumMod val="10000"/>
                    </a:schemeClr>
                  </a:solidFill>
                </a:rPr>
                <a:t>ARM</a:t>
              </a:r>
            </a:p>
            <a:p>
              <a:r>
                <a:rPr lang="en-US" sz="2000" b="1" dirty="0" err="1">
                  <a:solidFill>
                    <a:schemeClr val="bg2">
                      <a:lumMod val="10000"/>
                    </a:schemeClr>
                  </a:solidFill>
                </a:rPr>
                <a:t>Neoverse</a:t>
              </a:r>
              <a:r>
                <a:rPr lang="en-US" sz="2000" b="1" dirty="0">
                  <a:solidFill>
                    <a:schemeClr val="bg2">
                      <a:lumMod val="10000"/>
                    </a:schemeClr>
                  </a:solidFill>
                </a:rPr>
                <a:t> </a:t>
              </a:r>
            </a:p>
            <a:p>
              <a:r>
                <a:rPr lang="en-US" sz="2000" b="1" dirty="0">
                  <a:solidFill>
                    <a:schemeClr val="bg2">
                      <a:lumMod val="10000"/>
                    </a:schemeClr>
                  </a:solidFill>
                </a:rPr>
                <a:t>Cores</a:t>
              </a:r>
            </a:p>
          </p:txBody>
        </p:sp>
        <p:grpSp>
          <p:nvGrpSpPr>
            <p:cNvPr id="205" name="2 Grupo">
              <a:extLst>
                <a:ext uri="{FF2B5EF4-FFF2-40B4-BE49-F238E27FC236}">
                  <a16:creationId xmlns:a16="http://schemas.microsoft.com/office/drawing/2014/main" id="{F575D3C4-628D-4941-AA31-588669238EE7}"/>
                </a:ext>
              </a:extLst>
            </p:cNvPr>
            <p:cNvGrpSpPr/>
            <p:nvPr/>
          </p:nvGrpSpPr>
          <p:grpSpPr>
            <a:xfrm>
              <a:off x="586622" y="2529080"/>
              <a:ext cx="190506" cy="965113"/>
              <a:chOff x="645067" y="1787812"/>
              <a:chExt cx="135019" cy="918087"/>
            </a:xfrm>
          </p:grpSpPr>
          <p:sp>
            <p:nvSpPr>
              <p:cNvPr id="207" name="25 Elipse">
                <a:extLst>
                  <a:ext uri="{FF2B5EF4-FFF2-40B4-BE49-F238E27FC236}">
                    <a16:creationId xmlns:a16="http://schemas.microsoft.com/office/drawing/2014/main" id="{18B7F89D-58E0-0645-A954-CDF3FBEFE8ED}"/>
                  </a:ext>
                </a:extLst>
              </p:cNvPr>
              <p:cNvSpPr/>
              <p:nvPr/>
            </p:nvSpPr>
            <p:spPr>
              <a:xfrm>
                <a:off x="64506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6">
                      <a:lumMod val="75000"/>
                    </a:schemeClr>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208" name="40 Conector recto">
                <a:extLst>
                  <a:ext uri="{FF2B5EF4-FFF2-40B4-BE49-F238E27FC236}">
                    <a16:creationId xmlns:a16="http://schemas.microsoft.com/office/drawing/2014/main" id="{25D1D79C-D183-FC4A-BB8E-EEBD776FEE19}"/>
                  </a:ext>
                </a:extLst>
              </p:cNvPr>
              <p:cNvCxnSpPr/>
              <p:nvPr/>
            </p:nvCxnSpPr>
            <p:spPr>
              <a:xfrm flipV="1">
                <a:off x="711975"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9" name="41 Elipse">
                <a:extLst>
                  <a:ext uri="{FF2B5EF4-FFF2-40B4-BE49-F238E27FC236}">
                    <a16:creationId xmlns:a16="http://schemas.microsoft.com/office/drawing/2014/main" id="{285E4A32-E6F8-4F46-B856-DC2DADD7F570}"/>
                  </a:ext>
                </a:extLst>
              </p:cNvPr>
              <p:cNvSpPr/>
              <p:nvPr/>
            </p:nvSpPr>
            <p:spPr>
              <a:xfrm>
                <a:off x="67674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206" name="TextBox 81">
              <a:extLst>
                <a:ext uri="{FF2B5EF4-FFF2-40B4-BE49-F238E27FC236}">
                  <a16:creationId xmlns:a16="http://schemas.microsoft.com/office/drawing/2014/main" id="{D504B12E-62BD-3D4F-A66E-F605F5A0542A}"/>
                </a:ext>
              </a:extLst>
            </p:cNvPr>
            <p:cNvSpPr txBox="1"/>
            <p:nvPr/>
          </p:nvSpPr>
          <p:spPr>
            <a:xfrm>
              <a:off x="318281" y="3535355"/>
              <a:ext cx="704040" cy="400110"/>
            </a:xfrm>
            <a:prstGeom prst="rect">
              <a:avLst/>
            </a:prstGeom>
            <a:noFill/>
          </p:spPr>
          <p:txBody>
            <a:bodyPr wrap="none" rtlCol="0">
              <a:spAutoFit/>
            </a:bodyPr>
            <a:lstStyle/>
            <a:p>
              <a:pPr algn="r"/>
              <a:r>
                <a:rPr lang="en-US" sz="2000" b="1" dirty="0">
                  <a:solidFill>
                    <a:schemeClr val="accent2">
                      <a:lumMod val="50000"/>
                    </a:schemeClr>
                  </a:solidFill>
                </a:rPr>
                <a:t>2019</a:t>
              </a:r>
              <a:endParaRPr lang="en-US" sz="1600" b="1" dirty="0">
                <a:solidFill>
                  <a:schemeClr val="accent2">
                    <a:lumMod val="50000"/>
                  </a:schemeClr>
                </a:solidFill>
              </a:endParaRPr>
            </a:p>
          </p:txBody>
        </p:sp>
      </p:grpSp>
      <p:grpSp>
        <p:nvGrpSpPr>
          <p:cNvPr id="168" name="Gruppo 167">
            <a:extLst>
              <a:ext uri="{FF2B5EF4-FFF2-40B4-BE49-F238E27FC236}">
                <a16:creationId xmlns:a16="http://schemas.microsoft.com/office/drawing/2014/main" id="{75E77B14-DD3C-154E-AB6B-41E013E9C36A}"/>
              </a:ext>
            </a:extLst>
          </p:cNvPr>
          <p:cNvGrpSpPr/>
          <p:nvPr/>
        </p:nvGrpSpPr>
        <p:grpSpPr>
          <a:xfrm>
            <a:off x="8763000" y="2990948"/>
            <a:ext cx="894106" cy="1899008"/>
            <a:chOff x="1406643" y="2992820"/>
            <a:chExt cx="894106" cy="1899008"/>
          </a:xfrm>
        </p:grpSpPr>
        <p:sp>
          <p:nvSpPr>
            <p:cNvPr id="169" name="Rectangle 58">
              <a:extLst>
                <a:ext uri="{FF2B5EF4-FFF2-40B4-BE49-F238E27FC236}">
                  <a16:creationId xmlns:a16="http://schemas.microsoft.com/office/drawing/2014/main" id="{FFB01D3D-9AA4-4D44-B42C-C141B69F2C7B}"/>
                </a:ext>
              </a:extLst>
            </p:cNvPr>
            <p:cNvSpPr/>
            <p:nvPr/>
          </p:nvSpPr>
          <p:spPr>
            <a:xfrm>
              <a:off x="1406643" y="4368608"/>
              <a:ext cx="894106" cy="523220"/>
            </a:xfrm>
            <a:prstGeom prst="rect">
              <a:avLst/>
            </a:prstGeom>
          </p:spPr>
          <p:txBody>
            <a:bodyPr wrap="square">
              <a:spAutoFit/>
            </a:bodyPr>
            <a:lstStyle/>
            <a:p>
              <a:pPr algn="ctr"/>
              <a:r>
                <a:rPr lang="en-US" sz="1400" b="1" dirty="0">
                  <a:solidFill>
                    <a:schemeClr val="bg2">
                      <a:lumMod val="10000"/>
                    </a:schemeClr>
                  </a:solidFill>
                </a:rPr>
                <a:t>Intel Quark</a:t>
              </a:r>
            </a:p>
          </p:txBody>
        </p:sp>
        <p:grpSp>
          <p:nvGrpSpPr>
            <p:cNvPr id="170" name="4 Grupo">
              <a:extLst>
                <a:ext uri="{FF2B5EF4-FFF2-40B4-BE49-F238E27FC236}">
                  <a16:creationId xmlns:a16="http://schemas.microsoft.com/office/drawing/2014/main" id="{4A84F6B2-A70D-BC47-825F-5542C77434B8}"/>
                </a:ext>
              </a:extLst>
            </p:cNvPr>
            <p:cNvGrpSpPr/>
            <p:nvPr/>
          </p:nvGrpSpPr>
          <p:grpSpPr>
            <a:xfrm>
              <a:off x="1759689" y="3352235"/>
              <a:ext cx="190506" cy="976685"/>
              <a:chOff x="2459025" y="2570898"/>
              <a:chExt cx="135019" cy="929095"/>
            </a:xfrm>
          </p:grpSpPr>
          <p:sp>
            <p:nvSpPr>
              <p:cNvPr id="172" name="26 Elipse">
                <a:extLst>
                  <a:ext uri="{FF2B5EF4-FFF2-40B4-BE49-F238E27FC236}">
                    <a16:creationId xmlns:a16="http://schemas.microsoft.com/office/drawing/2014/main" id="{CC72B69E-3B00-9344-83B7-500FA2C9E5B7}"/>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3" name="42 Conector recto">
                <a:extLst>
                  <a:ext uri="{FF2B5EF4-FFF2-40B4-BE49-F238E27FC236}">
                    <a16:creationId xmlns:a16="http://schemas.microsoft.com/office/drawing/2014/main" id="{FE4F1B2A-B89B-9248-91F5-DD132FBAA847}"/>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4" name="48 Elipse">
                <a:extLst>
                  <a:ext uri="{FF2B5EF4-FFF2-40B4-BE49-F238E27FC236}">
                    <a16:creationId xmlns:a16="http://schemas.microsoft.com/office/drawing/2014/main" id="{F4AE4D71-55BE-5045-A607-701BBE757509}"/>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71" name="TextBox 85">
              <a:extLst>
                <a:ext uri="{FF2B5EF4-FFF2-40B4-BE49-F238E27FC236}">
                  <a16:creationId xmlns:a16="http://schemas.microsoft.com/office/drawing/2014/main" id="{EA158584-CC4E-9349-A10B-2523C6DE270B}"/>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2013</a:t>
              </a:r>
            </a:p>
          </p:txBody>
        </p:sp>
      </p:grpSp>
      <p:sp>
        <p:nvSpPr>
          <p:cNvPr id="2" name="Segnaposto piè di pagina 1">
            <a:extLst>
              <a:ext uri="{FF2B5EF4-FFF2-40B4-BE49-F238E27FC236}">
                <a16:creationId xmlns:a16="http://schemas.microsoft.com/office/drawing/2014/main" id="{D0C27E69-7DF6-434D-A827-F970AFB21E87}"/>
              </a:ext>
            </a:extLst>
          </p:cNvPr>
          <p:cNvSpPr>
            <a:spLocks noGrp="1"/>
          </p:cNvSpPr>
          <p:nvPr>
            <p:ph type="ftr" sz="quarter" idx="11"/>
          </p:nvPr>
        </p:nvSpPr>
        <p:spPr/>
        <p:txBody>
          <a:bodyPr/>
          <a:lstStyle/>
          <a:p>
            <a:r>
              <a:rPr lang="en-US"/>
              <a:t>Processors Historical Evolution 
</a:t>
            </a:r>
            <a:endParaRPr lang="en-US" dirty="0"/>
          </a:p>
        </p:txBody>
      </p:sp>
      <p:sp>
        <p:nvSpPr>
          <p:cNvPr id="15" name="Segnaposto numero diapositiva 14">
            <a:extLst>
              <a:ext uri="{FF2B5EF4-FFF2-40B4-BE49-F238E27FC236}">
                <a16:creationId xmlns:a16="http://schemas.microsoft.com/office/drawing/2014/main" id="{4B511C79-4501-0C46-98E7-18955BE8A908}"/>
              </a:ext>
            </a:extLst>
          </p:cNvPr>
          <p:cNvSpPr>
            <a:spLocks noGrp="1"/>
          </p:cNvSpPr>
          <p:nvPr>
            <p:ph type="sldNum" sz="quarter" idx="12"/>
          </p:nvPr>
        </p:nvSpPr>
        <p:spPr/>
        <p:txBody>
          <a:bodyPr/>
          <a:lstStyle/>
          <a:p>
            <a:fld id="{DEC90E6D-7B2E-4EC5-B9F8-35F4AE9AC514}" type="slidenum">
              <a:rPr lang="en-US" smtClean="0"/>
              <a:pPr/>
              <a:t>28</a:t>
            </a:fld>
            <a:endParaRPr lang="en-US" dirty="0"/>
          </a:p>
        </p:txBody>
      </p:sp>
      <p:grpSp>
        <p:nvGrpSpPr>
          <p:cNvPr id="196" name="Gruppo 195">
            <a:extLst>
              <a:ext uri="{FF2B5EF4-FFF2-40B4-BE49-F238E27FC236}">
                <a16:creationId xmlns:a16="http://schemas.microsoft.com/office/drawing/2014/main" id="{B1A93BE3-4DFD-EA4F-B295-D190671AF983}"/>
              </a:ext>
            </a:extLst>
          </p:cNvPr>
          <p:cNvGrpSpPr/>
          <p:nvPr/>
        </p:nvGrpSpPr>
        <p:grpSpPr>
          <a:xfrm>
            <a:off x="993603" y="990600"/>
            <a:ext cx="5976002" cy="457200"/>
            <a:chOff x="993603" y="990600"/>
            <a:chExt cx="5976002" cy="457200"/>
          </a:xfrm>
        </p:grpSpPr>
        <p:sp>
          <p:nvSpPr>
            <p:cNvPr id="197" name="Rettangolo 196">
              <a:extLst>
                <a:ext uri="{FF2B5EF4-FFF2-40B4-BE49-F238E27FC236}">
                  <a16:creationId xmlns:a16="http://schemas.microsoft.com/office/drawing/2014/main" id="{2923B12F-8DF7-2D46-B19C-1440018CEC12}"/>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198" name="Connettore 1 197">
              <a:extLst>
                <a:ext uri="{FF2B5EF4-FFF2-40B4-BE49-F238E27FC236}">
                  <a16:creationId xmlns:a16="http://schemas.microsoft.com/office/drawing/2014/main" id="{FE68C765-F505-CE4C-8C70-696FA705BDE1}"/>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99" name="Title 1">
            <a:extLst>
              <a:ext uri="{FF2B5EF4-FFF2-40B4-BE49-F238E27FC236}">
                <a16:creationId xmlns:a16="http://schemas.microsoft.com/office/drawing/2014/main" id="{9A8BA94E-6454-AC4A-8E1A-FD2A6F50C181}"/>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200" name="Rettangolo 199">
            <a:extLst>
              <a:ext uri="{FF2B5EF4-FFF2-40B4-BE49-F238E27FC236}">
                <a16:creationId xmlns:a16="http://schemas.microsoft.com/office/drawing/2014/main" id="{E5449AC3-B4C4-1B4B-B82B-11E7CE189FCD}"/>
              </a:ext>
            </a:extLst>
          </p:cNvPr>
          <p:cNvSpPr/>
          <p:nvPr/>
        </p:nvSpPr>
        <p:spPr>
          <a:xfrm>
            <a:off x="9456021" y="2888821"/>
            <a:ext cx="982688" cy="2401688"/>
          </a:xfrm>
          <a:prstGeom prst="rect">
            <a:avLst/>
          </a:prstGeom>
          <a:noFill/>
          <a:ln>
            <a:solidFill>
              <a:schemeClr val="accent1">
                <a:lumMod val="50000"/>
              </a:schemeClr>
            </a:solidFill>
          </a:ln>
          <a:effectLst>
            <a:outerShdw blurRad="50800" dist="38100" dir="12120000" algn="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1" name="Rettangolo 200">
            <a:extLst>
              <a:ext uri="{FF2B5EF4-FFF2-40B4-BE49-F238E27FC236}">
                <a16:creationId xmlns:a16="http://schemas.microsoft.com/office/drawing/2014/main" id="{1615367D-3ED4-454F-AFA1-057A71566981}"/>
              </a:ext>
            </a:extLst>
          </p:cNvPr>
          <p:cNvSpPr/>
          <p:nvPr/>
        </p:nvSpPr>
        <p:spPr>
          <a:xfrm>
            <a:off x="10479777" y="1523011"/>
            <a:ext cx="1274184" cy="2401688"/>
          </a:xfrm>
          <a:prstGeom prst="rect">
            <a:avLst/>
          </a:prstGeom>
          <a:noFill/>
          <a:ln>
            <a:solidFill>
              <a:schemeClr val="accent2">
                <a:lumMod val="75000"/>
              </a:schemeClr>
            </a:solidFill>
          </a:ln>
          <a:effectLst>
            <a:outerShdw blurRad="50800" dist="38100" dir="12120000" algn="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6" name="Gruppo 15">
            <a:extLst>
              <a:ext uri="{FF2B5EF4-FFF2-40B4-BE49-F238E27FC236}">
                <a16:creationId xmlns:a16="http://schemas.microsoft.com/office/drawing/2014/main" id="{D3CB5B61-EB29-087D-09C0-CE81B038A849}"/>
              </a:ext>
            </a:extLst>
          </p:cNvPr>
          <p:cNvGrpSpPr/>
          <p:nvPr/>
        </p:nvGrpSpPr>
        <p:grpSpPr>
          <a:xfrm>
            <a:off x="3303670" y="2971800"/>
            <a:ext cx="963530" cy="1899008"/>
            <a:chOff x="1406643" y="2992820"/>
            <a:chExt cx="963530" cy="1899008"/>
          </a:xfrm>
        </p:grpSpPr>
        <p:sp>
          <p:nvSpPr>
            <p:cNvPr id="17" name="Rectangle 58">
              <a:extLst>
                <a:ext uri="{FF2B5EF4-FFF2-40B4-BE49-F238E27FC236}">
                  <a16:creationId xmlns:a16="http://schemas.microsoft.com/office/drawing/2014/main" id="{10BFC451-EA78-3295-11E2-09CDC75E2B4A}"/>
                </a:ext>
              </a:extLst>
            </p:cNvPr>
            <p:cNvSpPr/>
            <p:nvPr/>
          </p:nvSpPr>
          <p:spPr>
            <a:xfrm>
              <a:off x="1406643" y="4368608"/>
              <a:ext cx="963530" cy="523220"/>
            </a:xfrm>
            <a:prstGeom prst="rect">
              <a:avLst/>
            </a:prstGeom>
          </p:spPr>
          <p:txBody>
            <a:bodyPr wrap="square">
              <a:spAutoFit/>
            </a:bodyPr>
            <a:lstStyle/>
            <a:p>
              <a:pPr algn="ctr"/>
              <a:r>
                <a:rPr lang="en-US" sz="1400" b="1" dirty="0">
                  <a:solidFill>
                    <a:schemeClr val="bg2">
                      <a:lumMod val="10000"/>
                    </a:schemeClr>
                  </a:solidFill>
                </a:rPr>
                <a:t>Intel</a:t>
              </a:r>
            </a:p>
            <a:p>
              <a:pPr algn="ctr"/>
              <a:r>
                <a:rPr lang="en-US" sz="1400" b="1" dirty="0">
                  <a:solidFill>
                    <a:schemeClr val="bg2">
                      <a:lumMod val="10000"/>
                    </a:schemeClr>
                  </a:solidFill>
                </a:rPr>
                <a:t>Pentium 4</a:t>
              </a:r>
            </a:p>
          </p:txBody>
        </p:sp>
        <p:grpSp>
          <p:nvGrpSpPr>
            <p:cNvPr id="18" name="4 Grupo">
              <a:extLst>
                <a:ext uri="{FF2B5EF4-FFF2-40B4-BE49-F238E27FC236}">
                  <a16:creationId xmlns:a16="http://schemas.microsoft.com/office/drawing/2014/main" id="{138301A9-0FA0-C4C4-F4E6-1BBFFA920E09}"/>
                </a:ext>
              </a:extLst>
            </p:cNvPr>
            <p:cNvGrpSpPr/>
            <p:nvPr/>
          </p:nvGrpSpPr>
          <p:grpSpPr>
            <a:xfrm>
              <a:off x="1759689" y="3352235"/>
              <a:ext cx="190506" cy="976685"/>
              <a:chOff x="2459025" y="2570898"/>
              <a:chExt cx="135019" cy="929095"/>
            </a:xfrm>
          </p:grpSpPr>
          <p:sp>
            <p:nvSpPr>
              <p:cNvPr id="20" name="26 Elipse">
                <a:extLst>
                  <a:ext uri="{FF2B5EF4-FFF2-40B4-BE49-F238E27FC236}">
                    <a16:creationId xmlns:a16="http://schemas.microsoft.com/office/drawing/2014/main" id="{5F779F57-7F70-E272-766F-35BB832CECE4}"/>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21" name="42 Conector recto">
                <a:extLst>
                  <a:ext uri="{FF2B5EF4-FFF2-40B4-BE49-F238E27FC236}">
                    <a16:creationId xmlns:a16="http://schemas.microsoft.com/office/drawing/2014/main" id="{6B14BB8E-11D2-9DC3-97DE-E27AF61713CF}"/>
                  </a:ext>
                </a:extLst>
              </p:cNvPr>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48 Elipse">
                <a:extLst>
                  <a:ext uri="{FF2B5EF4-FFF2-40B4-BE49-F238E27FC236}">
                    <a16:creationId xmlns:a16="http://schemas.microsoft.com/office/drawing/2014/main" id="{035D3394-A063-D743-89F0-8FCD9EC393C6}"/>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9" name="TextBox 85">
              <a:extLst>
                <a:ext uri="{FF2B5EF4-FFF2-40B4-BE49-F238E27FC236}">
                  <a16:creationId xmlns:a16="http://schemas.microsoft.com/office/drawing/2014/main" id="{45B7F4C2-B7C7-71DC-1624-BD5B15E36DCE}"/>
                </a:ext>
              </a:extLst>
            </p:cNvPr>
            <p:cNvSpPr txBox="1"/>
            <p:nvPr/>
          </p:nvSpPr>
          <p:spPr>
            <a:xfrm>
              <a:off x="1564157" y="2992820"/>
              <a:ext cx="601447" cy="338554"/>
            </a:xfrm>
            <a:prstGeom prst="rect">
              <a:avLst/>
            </a:prstGeom>
            <a:noFill/>
          </p:spPr>
          <p:txBody>
            <a:bodyPr wrap="none" rtlCol="0">
              <a:spAutoFit/>
            </a:bodyPr>
            <a:lstStyle/>
            <a:p>
              <a:r>
                <a:rPr lang="en-US" sz="1600" b="1" dirty="0">
                  <a:solidFill>
                    <a:schemeClr val="accent5">
                      <a:lumMod val="50000"/>
                    </a:schemeClr>
                  </a:solidFill>
                </a:rPr>
                <a:t>2000</a:t>
              </a:r>
            </a:p>
          </p:txBody>
        </p:sp>
      </p:grpSp>
    </p:spTree>
    <p:extLst>
      <p:ext uri="{BB962C8B-B14F-4D97-AF65-F5344CB8AC3E}">
        <p14:creationId xmlns:p14="http://schemas.microsoft.com/office/powerpoint/2010/main" val="300880135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9B959F8-4C98-8B4B-9E6E-6EF3739B0E5B}"/>
              </a:ext>
            </a:extLst>
          </p:cNvPr>
          <p:cNvSpPr>
            <a:spLocks noGrp="1"/>
          </p:cNvSpPr>
          <p:nvPr>
            <p:ph type="title"/>
          </p:nvPr>
        </p:nvSpPr>
        <p:spPr>
          <a:xfrm>
            <a:off x="1143000" y="76200"/>
            <a:ext cx="9982200" cy="711081"/>
          </a:xfrm>
        </p:spPr>
        <p:txBody>
          <a:bodyPr/>
          <a:lstStyle/>
          <a:p>
            <a:pPr algn="ctr"/>
            <a:r>
              <a:rPr lang="it-IT" dirty="0">
                <a:solidFill>
                  <a:schemeClr val="tx2">
                    <a:lumMod val="50000"/>
                  </a:schemeClr>
                </a:solidFill>
                <a:latin typeface="Roboto Light" panose="02000000000000000000" pitchFamily="2" charset="0"/>
                <a:ea typeface="Roboto Light" panose="02000000000000000000" pitchFamily="2" charset="0"/>
              </a:rPr>
              <a:t>The new processors</a:t>
            </a:r>
          </a:p>
        </p:txBody>
      </p:sp>
      <p:sp>
        <p:nvSpPr>
          <p:cNvPr id="3" name="Segnaposto piè di pagina 2">
            <a:extLst>
              <a:ext uri="{FF2B5EF4-FFF2-40B4-BE49-F238E27FC236}">
                <a16:creationId xmlns:a16="http://schemas.microsoft.com/office/drawing/2014/main" id="{588D04C9-C06C-2049-BE01-8E99017C7D55}"/>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442D6F66-A613-7946-9E23-DA9C4953D17D}"/>
              </a:ext>
            </a:extLst>
          </p:cNvPr>
          <p:cNvSpPr>
            <a:spLocks noGrp="1"/>
          </p:cNvSpPr>
          <p:nvPr>
            <p:ph type="sldNum" sz="quarter" idx="12"/>
          </p:nvPr>
        </p:nvSpPr>
        <p:spPr/>
        <p:txBody>
          <a:bodyPr/>
          <a:lstStyle/>
          <a:p>
            <a:fld id="{DEC90E6D-7B2E-4EC5-B9F8-35F4AE9AC514}" type="slidenum">
              <a:rPr lang="en-US" smtClean="0"/>
              <a:pPr/>
              <a:t>29</a:t>
            </a:fld>
            <a:endParaRPr lang="en-US" dirty="0"/>
          </a:p>
        </p:txBody>
      </p:sp>
      <p:grpSp>
        <p:nvGrpSpPr>
          <p:cNvPr id="12" name="Gruppo 11">
            <a:extLst>
              <a:ext uri="{FF2B5EF4-FFF2-40B4-BE49-F238E27FC236}">
                <a16:creationId xmlns:a16="http://schemas.microsoft.com/office/drawing/2014/main" id="{61613000-AE23-6D47-A367-A700AA9D1AFD}"/>
              </a:ext>
            </a:extLst>
          </p:cNvPr>
          <p:cNvGrpSpPr/>
          <p:nvPr/>
        </p:nvGrpSpPr>
        <p:grpSpPr>
          <a:xfrm>
            <a:off x="756852" y="1593803"/>
            <a:ext cx="5262948" cy="4238340"/>
            <a:chOff x="914401" y="772751"/>
            <a:chExt cx="5181986" cy="5160159"/>
          </a:xfrm>
        </p:grpSpPr>
        <p:sp>
          <p:nvSpPr>
            <p:cNvPr id="15" name="Rettangolo 14">
              <a:extLst>
                <a:ext uri="{FF2B5EF4-FFF2-40B4-BE49-F238E27FC236}">
                  <a16:creationId xmlns:a16="http://schemas.microsoft.com/office/drawing/2014/main" id="{8AD362EB-7E86-3346-A5B4-A14CF8F12FFE}"/>
                </a:ext>
              </a:extLst>
            </p:cNvPr>
            <p:cNvSpPr/>
            <p:nvPr/>
          </p:nvSpPr>
          <p:spPr>
            <a:xfrm>
              <a:off x="914401" y="1175216"/>
              <a:ext cx="5181986" cy="4757694"/>
            </a:xfrm>
            <a:prstGeom prst="rect">
              <a:avLst/>
            </a:prstGeom>
            <a:ln>
              <a:noFill/>
            </a:ln>
          </p:spPr>
          <p:txBody>
            <a:bodyPr wrap="square">
              <a:noAutofit/>
            </a:bodyPr>
            <a:lstStyle/>
            <a:p>
              <a:pPr marL="285750" indent="-285750">
                <a:buClr>
                  <a:schemeClr val="tx2">
                    <a:lumMod val="50000"/>
                  </a:schemeClr>
                </a:buClr>
                <a:buFont typeface="Arial" panose="020B0604020202020204" pitchFamily="34" charset="0"/>
                <a:buChar char="•"/>
              </a:pPr>
              <a:endParaRPr lang="en-US" dirty="0"/>
            </a:p>
            <a:p>
              <a:pPr marL="285750" indent="-285750">
                <a:buClr>
                  <a:schemeClr val="tx2">
                    <a:lumMod val="50000"/>
                  </a:schemeClr>
                </a:buClr>
                <a:buFont typeface="Arial" panose="020B0604020202020204" pitchFamily="34" charset="0"/>
                <a:buChar char="•"/>
              </a:pPr>
              <a:endParaRPr lang="en-US" dirty="0"/>
            </a:p>
          </p:txBody>
        </p:sp>
        <p:sp>
          <p:nvSpPr>
            <p:cNvPr id="14" name="CasellaDiTesto 13">
              <a:extLst>
                <a:ext uri="{FF2B5EF4-FFF2-40B4-BE49-F238E27FC236}">
                  <a16:creationId xmlns:a16="http://schemas.microsoft.com/office/drawing/2014/main" id="{959D54DE-FB39-8E4C-A125-CF3AA3A5DBD2}"/>
                </a:ext>
              </a:extLst>
            </p:cNvPr>
            <p:cNvSpPr txBox="1"/>
            <p:nvPr/>
          </p:nvSpPr>
          <p:spPr>
            <a:xfrm>
              <a:off x="1187897" y="772751"/>
              <a:ext cx="4908490" cy="4581638"/>
            </a:xfrm>
            <a:prstGeom prst="rect">
              <a:avLst/>
            </a:prstGeom>
            <a:noFill/>
          </p:spPr>
          <p:txBody>
            <a:bodyPr wrap="square" rtlCol="0">
              <a:noAutofit/>
            </a:bodyPr>
            <a:lstStyle/>
            <a:p>
              <a:r>
                <a:rPr lang="en-US" dirty="0">
                  <a:solidFill>
                    <a:schemeClr val="tx1">
                      <a:lumMod val="85000"/>
                      <a:lumOff val="15000"/>
                    </a:schemeClr>
                  </a:solidFill>
                  <a:latin typeface="Roboto Light" panose="02000000000000000000" pitchFamily="2" charset="0"/>
                  <a:ea typeface="Roboto Light" panose="02000000000000000000" pitchFamily="2" charset="0"/>
                </a:rPr>
                <a:t>ARM</a:t>
              </a:r>
              <a:r>
                <a:rPr lang="en-US" sz="2000" dirty="0">
                  <a:solidFill>
                    <a:schemeClr val="tx1">
                      <a:lumMod val="85000"/>
                      <a:lumOff val="15000"/>
                    </a:schemeClr>
                  </a:solidFill>
                  <a:latin typeface="Roboto Light" panose="02000000000000000000" pitchFamily="2" charset="0"/>
                  <a:ea typeface="Roboto Light" panose="02000000000000000000" pitchFamily="2" charset="0"/>
                </a:rPr>
                <a:t> </a:t>
              </a:r>
              <a:r>
                <a:rPr lang="en-US" dirty="0">
                  <a:solidFill>
                    <a:schemeClr val="tx1">
                      <a:lumMod val="85000"/>
                      <a:lumOff val="15000"/>
                    </a:schemeClr>
                  </a:solidFill>
                  <a:latin typeface="Roboto Light" panose="02000000000000000000" pitchFamily="2" charset="0"/>
                  <a:ea typeface="Roboto Light" panose="02000000000000000000" pitchFamily="2" charset="0"/>
                </a:rPr>
                <a:t>introduced the </a:t>
              </a:r>
              <a:r>
                <a:rPr lang="en-US" dirty="0" err="1">
                  <a:solidFill>
                    <a:schemeClr val="tx1">
                      <a:lumMod val="85000"/>
                      <a:lumOff val="15000"/>
                    </a:schemeClr>
                  </a:solidFill>
                  <a:latin typeface="Roboto Light" panose="02000000000000000000" pitchFamily="2" charset="0"/>
                  <a:ea typeface="Roboto Light" panose="02000000000000000000" pitchFamily="2" charset="0"/>
                </a:rPr>
                <a:t>Neoverse</a:t>
              </a:r>
              <a:r>
                <a:rPr lang="en-US" dirty="0">
                  <a:solidFill>
                    <a:schemeClr val="tx1">
                      <a:lumMod val="85000"/>
                      <a:lumOff val="15000"/>
                    </a:schemeClr>
                  </a:solidFill>
                  <a:latin typeface="Roboto Light" panose="02000000000000000000" pitchFamily="2" charset="0"/>
                  <a:ea typeface="Roboto Light" panose="02000000000000000000" pitchFamily="2" charset="0"/>
                </a:rPr>
                <a:t> cores at ARM </a:t>
              </a:r>
              <a:r>
                <a:rPr lang="en-US" dirty="0" err="1">
                  <a:solidFill>
                    <a:schemeClr val="tx1">
                      <a:lumMod val="85000"/>
                      <a:lumOff val="15000"/>
                    </a:schemeClr>
                  </a:solidFill>
                  <a:latin typeface="Roboto Light" panose="02000000000000000000" pitchFamily="2" charset="0"/>
                  <a:ea typeface="Roboto Light" panose="02000000000000000000" pitchFamily="2" charset="0"/>
                </a:rPr>
                <a:t>TechCon</a:t>
              </a:r>
              <a:r>
                <a:rPr lang="en-US" dirty="0">
                  <a:solidFill>
                    <a:schemeClr val="tx1">
                      <a:lumMod val="85000"/>
                      <a:lumOff val="15000"/>
                    </a:schemeClr>
                  </a:solidFill>
                  <a:latin typeface="Roboto Light" panose="02000000000000000000" pitchFamily="2" charset="0"/>
                  <a:ea typeface="Roboto Light" panose="02000000000000000000" pitchFamily="2" charset="0"/>
                </a:rPr>
                <a:t> 2018. The </a:t>
              </a:r>
              <a:r>
                <a:rPr lang="en-US" dirty="0" err="1">
                  <a:solidFill>
                    <a:schemeClr val="tx1">
                      <a:lumMod val="85000"/>
                      <a:lumOff val="15000"/>
                    </a:schemeClr>
                  </a:solidFill>
                  <a:latin typeface="Roboto Light" panose="02000000000000000000" pitchFamily="2" charset="0"/>
                  <a:ea typeface="Roboto Light" panose="02000000000000000000" pitchFamily="2" charset="0"/>
                </a:rPr>
                <a:t>Neoverse</a:t>
              </a:r>
              <a:r>
                <a:rPr lang="en-US" dirty="0">
                  <a:solidFill>
                    <a:schemeClr val="tx1">
                      <a:lumMod val="85000"/>
                      <a:lumOff val="15000"/>
                    </a:schemeClr>
                  </a:solidFill>
                  <a:latin typeface="Roboto Light" panose="02000000000000000000" pitchFamily="2" charset="0"/>
                  <a:ea typeface="Roboto Light" panose="02000000000000000000" pitchFamily="2" charset="0"/>
                </a:rPr>
                <a:t> N1 platform is the first computer platform from ARM capable of servicing the wider range of data center workloads with performance levels competitive with the legacy architectures used in the public cloud. ARM's platform provides a huge number of other advantages – diversity of business models, power efficiency enabling more performance at the edge, and higher performance system architectures (on-chip and off-chip). </a:t>
              </a: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p:txBody>
        </p:sp>
      </p:grpSp>
      <p:sp>
        <p:nvSpPr>
          <p:cNvPr id="21" name="CasellaDiTesto 20">
            <a:extLst>
              <a:ext uri="{FF2B5EF4-FFF2-40B4-BE49-F238E27FC236}">
                <a16:creationId xmlns:a16="http://schemas.microsoft.com/office/drawing/2014/main" id="{B47812CC-C4CF-C349-9241-E3EB36275C47}"/>
              </a:ext>
            </a:extLst>
          </p:cNvPr>
          <p:cNvSpPr txBox="1"/>
          <p:nvPr/>
        </p:nvSpPr>
        <p:spPr>
          <a:xfrm>
            <a:off x="6448758" y="1562067"/>
            <a:ext cx="4737528" cy="1672730"/>
          </a:xfrm>
          <a:prstGeom prst="rect">
            <a:avLst/>
          </a:prstGeom>
          <a:noFill/>
        </p:spPr>
        <p:txBody>
          <a:bodyPr wrap="square" rtlCol="0">
            <a:noAutofit/>
          </a:bodyPr>
          <a:lstStyle/>
          <a:p>
            <a:r>
              <a:rPr lang="en-US" dirty="0">
                <a:solidFill>
                  <a:schemeClr val="tx1">
                    <a:lumMod val="85000"/>
                    <a:lumOff val="15000"/>
                  </a:schemeClr>
                </a:solidFill>
                <a:latin typeface="Roboto Light" panose="02000000000000000000" pitchFamily="2" charset="0"/>
                <a:ea typeface="Roboto Light" panose="02000000000000000000" pitchFamily="2" charset="0"/>
              </a:rPr>
              <a:t>Intel Core i9 brand microprocessors. They were introduced in May 2017.</a:t>
            </a:r>
          </a:p>
          <a:p>
            <a:r>
              <a:rPr lang="en-US" dirty="0">
                <a:solidFill>
                  <a:schemeClr val="tx1">
                    <a:lumMod val="85000"/>
                    <a:lumOff val="15000"/>
                  </a:schemeClr>
                </a:solidFill>
                <a:latin typeface="Roboto Light" panose="02000000000000000000" pitchFamily="2" charset="0"/>
                <a:ea typeface="Roboto Light" panose="02000000000000000000" pitchFamily="2" charset="0"/>
              </a:rPr>
              <a:t>With their high number of cores, high power draw, high thermal output, and high performance.</a:t>
            </a:r>
          </a:p>
        </p:txBody>
      </p:sp>
      <p:grpSp>
        <p:nvGrpSpPr>
          <p:cNvPr id="18" name="Gruppo 17">
            <a:extLst>
              <a:ext uri="{FF2B5EF4-FFF2-40B4-BE49-F238E27FC236}">
                <a16:creationId xmlns:a16="http://schemas.microsoft.com/office/drawing/2014/main" id="{AA29931C-F9BB-E845-915E-41D3B0718194}"/>
              </a:ext>
            </a:extLst>
          </p:cNvPr>
          <p:cNvGrpSpPr/>
          <p:nvPr/>
        </p:nvGrpSpPr>
        <p:grpSpPr>
          <a:xfrm>
            <a:off x="955964" y="1043824"/>
            <a:ext cx="4828842" cy="457200"/>
            <a:chOff x="993603" y="990600"/>
            <a:chExt cx="5976002" cy="457200"/>
          </a:xfrm>
        </p:grpSpPr>
        <p:sp>
          <p:nvSpPr>
            <p:cNvPr id="24" name="Rettangolo 23">
              <a:extLst>
                <a:ext uri="{FF2B5EF4-FFF2-40B4-BE49-F238E27FC236}">
                  <a16:creationId xmlns:a16="http://schemas.microsoft.com/office/drawing/2014/main" id="{45616BB8-CDBC-1E41-AE21-F78A3CE2EC2A}"/>
                </a:ext>
              </a:extLst>
            </p:cNvPr>
            <p:cNvSpPr/>
            <p:nvPr/>
          </p:nvSpPr>
          <p:spPr>
            <a:xfrm>
              <a:off x="993603" y="990600"/>
              <a:ext cx="5976001" cy="400110"/>
            </a:xfrm>
            <a:prstGeom prst="rect">
              <a:avLst/>
            </a:prstGeom>
          </p:spPr>
          <p:txBody>
            <a:bodyPr wrap="square">
              <a:spAutoFit/>
            </a:bodyPr>
            <a:lstStyle/>
            <a:p>
              <a:r>
                <a:rPr lang="en-US" sz="2000" spc="200" dirty="0">
                  <a:solidFill>
                    <a:schemeClr val="tx2">
                      <a:lumMod val="50000"/>
                    </a:schemeClr>
                  </a:solidFill>
                </a:rPr>
                <a:t>ARM </a:t>
              </a:r>
              <a:r>
                <a:rPr lang="en-US" sz="2000" spc="200" dirty="0" err="1">
                  <a:solidFill>
                    <a:schemeClr val="tx2">
                      <a:lumMod val="50000"/>
                    </a:schemeClr>
                  </a:solidFill>
                </a:rPr>
                <a:t>Neoverse</a:t>
              </a:r>
              <a:r>
                <a:rPr lang="en-US" sz="2000" spc="200" dirty="0">
                  <a:solidFill>
                    <a:schemeClr val="tx2">
                      <a:lumMod val="50000"/>
                    </a:schemeClr>
                  </a:solidFill>
                </a:rPr>
                <a:t> Cores</a:t>
              </a:r>
            </a:p>
          </p:txBody>
        </p:sp>
        <p:cxnSp>
          <p:nvCxnSpPr>
            <p:cNvPr id="25" name="Connettore 1 24">
              <a:extLst>
                <a:ext uri="{FF2B5EF4-FFF2-40B4-BE49-F238E27FC236}">
                  <a16:creationId xmlns:a16="http://schemas.microsoft.com/office/drawing/2014/main" id="{C76D52A7-06DB-9A48-B000-5625FA07CD90}"/>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6" name="Immagine 5">
            <a:extLst>
              <a:ext uri="{FF2B5EF4-FFF2-40B4-BE49-F238E27FC236}">
                <a16:creationId xmlns:a16="http://schemas.microsoft.com/office/drawing/2014/main" id="{CD2FECE9-A5FE-F247-9A36-BF2949CF9B32}"/>
              </a:ext>
            </a:extLst>
          </p:cNvPr>
          <p:cNvPicPr>
            <a:picLocks noChangeAspect="1"/>
          </p:cNvPicPr>
          <p:nvPr/>
        </p:nvPicPr>
        <p:blipFill>
          <a:blip r:embed="rId2">
            <a:alphaModFix amt="85000"/>
          </a:blip>
          <a:stretch>
            <a:fillRect/>
          </a:stretch>
        </p:blipFill>
        <p:spPr>
          <a:xfrm rot="20683928">
            <a:off x="4388144" y="4917503"/>
            <a:ext cx="2037313" cy="1191636"/>
          </a:xfrm>
          <a:prstGeom prst="rect">
            <a:avLst/>
          </a:prstGeom>
          <a:ln>
            <a:noFill/>
          </a:ln>
          <a:effectLst>
            <a:outerShdw blurRad="190500" algn="tl" rotWithShape="0">
              <a:srgbClr val="000000">
                <a:alpha val="70000"/>
              </a:srgbClr>
            </a:outerShdw>
          </a:effectLst>
        </p:spPr>
      </p:pic>
      <p:grpSp>
        <p:nvGrpSpPr>
          <p:cNvPr id="26" name="Gruppo 25">
            <a:extLst>
              <a:ext uri="{FF2B5EF4-FFF2-40B4-BE49-F238E27FC236}">
                <a16:creationId xmlns:a16="http://schemas.microsoft.com/office/drawing/2014/main" id="{8F39ACDC-B047-794A-96B1-1616F4488920}"/>
              </a:ext>
            </a:extLst>
          </p:cNvPr>
          <p:cNvGrpSpPr/>
          <p:nvPr/>
        </p:nvGrpSpPr>
        <p:grpSpPr>
          <a:xfrm>
            <a:off x="6448758" y="1066800"/>
            <a:ext cx="4828842" cy="457200"/>
            <a:chOff x="993603" y="990600"/>
            <a:chExt cx="5976002" cy="457200"/>
          </a:xfrm>
        </p:grpSpPr>
        <p:sp>
          <p:nvSpPr>
            <p:cNvPr id="27" name="Rettangolo 26">
              <a:extLst>
                <a:ext uri="{FF2B5EF4-FFF2-40B4-BE49-F238E27FC236}">
                  <a16:creationId xmlns:a16="http://schemas.microsoft.com/office/drawing/2014/main" id="{A6DCD63C-112B-1940-A9D2-F027BB5055F8}"/>
                </a:ext>
              </a:extLst>
            </p:cNvPr>
            <p:cNvSpPr/>
            <p:nvPr/>
          </p:nvSpPr>
          <p:spPr>
            <a:xfrm>
              <a:off x="993603" y="990600"/>
              <a:ext cx="5976001" cy="400110"/>
            </a:xfrm>
            <a:prstGeom prst="rect">
              <a:avLst/>
            </a:prstGeom>
          </p:spPr>
          <p:txBody>
            <a:bodyPr wrap="square">
              <a:spAutoFit/>
            </a:bodyPr>
            <a:lstStyle/>
            <a:p>
              <a:r>
                <a:rPr lang="en-US" sz="2000" spc="200" dirty="0">
                  <a:solidFill>
                    <a:schemeClr val="tx2">
                      <a:lumMod val="50000"/>
                    </a:schemeClr>
                  </a:solidFill>
                </a:rPr>
                <a:t>Intel Core i9</a:t>
              </a:r>
            </a:p>
          </p:txBody>
        </p:sp>
        <p:cxnSp>
          <p:nvCxnSpPr>
            <p:cNvPr id="28" name="Connettore 1 27">
              <a:extLst>
                <a:ext uri="{FF2B5EF4-FFF2-40B4-BE49-F238E27FC236}">
                  <a16:creationId xmlns:a16="http://schemas.microsoft.com/office/drawing/2014/main" id="{77E0EE79-65A5-904B-807F-29645F1AFDA1}"/>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8" name="Immagine 7">
            <a:extLst>
              <a:ext uri="{FF2B5EF4-FFF2-40B4-BE49-F238E27FC236}">
                <a16:creationId xmlns:a16="http://schemas.microsoft.com/office/drawing/2014/main" id="{C7BD25F8-A032-BC47-8FA4-52A30E600421}"/>
              </a:ext>
            </a:extLst>
          </p:cNvPr>
          <p:cNvPicPr>
            <a:picLocks noChangeAspect="1"/>
          </p:cNvPicPr>
          <p:nvPr/>
        </p:nvPicPr>
        <p:blipFill>
          <a:blip r:embed="rId3">
            <a:clrChange>
              <a:clrFrom>
                <a:srgbClr val="FFFFFF"/>
              </a:clrFrom>
              <a:clrTo>
                <a:srgbClr val="FFFFFF">
                  <a:alpha val="0"/>
                </a:srgbClr>
              </a:clrTo>
            </a:clrChange>
          </a:blip>
          <a:stretch>
            <a:fillRect/>
          </a:stretch>
        </p:blipFill>
        <p:spPr>
          <a:xfrm rot="1068478">
            <a:off x="6991254" y="3255076"/>
            <a:ext cx="2456904" cy="245690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0258753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335534" y="1113688"/>
            <a:ext cx="2480913" cy="1186620"/>
            <a:chOff x="1982247" y="3537535"/>
            <a:chExt cx="1503821" cy="1186620"/>
          </a:xfrm>
        </p:grpSpPr>
        <p:sp>
          <p:nvSpPr>
            <p:cNvPr id="55" name="Rectangle 54"/>
            <p:cNvSpPr/>
            <p:nvPr/>
          </p:nvSpPr>
          <p:spPr>
            <a:xfrm>
              <a:off x="1982247" y="4123991"/>
              <a:ext cx="1503821" cy="600164"/>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16 registers of 4 bits each;</a:t>
              </a:r>
            </a:p>
            <a:p>
              <a:pPr marL="171450" indent="-171450">
                <a:buFont typeface="Arial" panose="020B0604020202020204" pitchFamily="34" charset="0"/>
                <a:buChar char="•"/>
              </a:pPr>
              <a:r>
                <a:rPr lang="en-US" sz="1100" dirty="0">
                  <a:solidFill>
                    <a:schemeClr val="bg1">
                      <a:lumMod val="50000"/>
                    </a:schemeClr>
                  </a:solidFill>
                </a:rPr>
                <a:t>Instruction set contained 46 instructions</a:t>
              </a:r>
            </a:p>
          </p:txBody>
        </p:sp>
        <p:sp>
          <p:nvSpPr>
            <p:cNvPr id="56" name="Rectangle 55"/>
            <p:cNvSpPr/>
            <p:nvPr/>
          </p:nvSpPr>
          <p:spPr>
            <a:xfrm>
              <a:off x="1987742" y="3537535"/>
              <a:ext cx="1207585" cy="584775"/>
            </a:xfrm>
            <a:prstGeom prst="rect">
              <a:avLst/>
            </a:prstGeom>
          </p:spPr>
          <p:txBody>
            <a:bodyPr wrap="square">
              <a:spAutoFit/>
            </a:bodyPr>
            <a:lstStyle/>
            <a:p>
              <a:r>
                <a:rPr lang="en-US" sz="1600" b="1" dirty="0">
                  <a:solidFill>
                    <a:schemeClr val="tx1">
                      <a:lumMod val="85000"/>
                      <a:lumOff val="15000"/>
                    </a:schemeClr>
                  </a:solidFill>
                </a:rPr>
                <a:t>Intel 4004. </a:t>
              </a:r>
            </a:p>
            <a:p>
              <a:r>
                <a:rPr lang="en-US" sz="1600" b="1" dirty="0">
                  <a:solidFill>
                    <a:schemeClr val="tx1">
                      <a:lumMod val="85000"/>
                      <a:lumOff val="15000"/>
                    </a:schemeClr>
                  </a:solidFill>
                </a:rPr>
                <a:t>The first, 4-bit CPU</a:t>
              </a:r>
            </a:p>
          </p:txBody>
        </p:sp>
      </p:grpSp>
      <p:grpSp>
        <p:nvGrpSpPr>
          <p:cNvPr id="68" name="Group 67"/>
          <p:cNvGrpSpPr/>
          <p:nvPr/>
        </p:nvGrpSpPr>
        <p:grpSpPr>
          <a:xfrm>
            <a:off x="3015663" y="1835632"/>
            <a:ext cx="2013537" cy="993772"/>
            <a:chOff x="1960319" y="3636618"/>
            <a:chExt cx="1503821" cy="993772"/>
          </a:xfrm>
        </p:grpSpPr>
        <p:sp>
          <p:nvSpPr>
            <p:cNvPr id="78" name="Rectangle 77"/>
            <p:cNvSpPr/>
            <p:nvPr/>
          </p:nvSpPr>
          <p:spPr>
            <a:xfrm>
              <a:off x="1960319" y="4199503"/>
              <a:ext cx="1503821" cy="430887"/>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8 registers of 16 bits each;</a:t>
              </a:r>
            </a:p>
            <a:p>
              <a:pPr marL="171450" indent="-171450">
                <a:buFont typeface="Arial" panose="020B0604020202020204" pitchFamily="34" charset="0"/>
                <a:buChar char="•"/>
              </a:pPr>
              <a:r>
                <a:rPr lang="en-US" sz="1100" dirty="0">
                  <a:solidFill>
                    <a:schemeClr val="bg1">
                      <a:lumMod val="50000"/>
                    </a:schemeClr>
                  </a:solidFill>
                </a:rPr>
                <a:t>8bit data bus.</a:t>
              </a:r>
            </a:p>
          </p:txBody>
        </p:sp>
        <p:sp>
          <p:nvSpPr>
            <p:cNvPr id="79" name="Rectangle 78"/>
            <p:cNvSpPr/>
            <p:nvPr/>
          </p:nvSpPr>
          <p:spPr>
            <a:xfrm>
              <a:off x="2001219" y="3636618"/>
              <a:ext cx="1366258" cy="584775"/>
            </a:xfrm>
            <a:prstGeom prst="rect">
              <a:avLst/>
            </a:prstGeom>
          </p:spPr>
          <p:txBody>
            <a:bodyPr wrap="none">
              <a:spAutoFit/>
            </a:bodyPr>
            <a:lstStyle/>
            <a:p>
              <a:r>
                <a:rPr lang="en-US" sz="1600" b="1" dirty="0">
                  <a:solidFill>
                    <a:schemeClr val="tx1">
                      <a:lumMod val="85000"/>
                      <a:lumOff val="15000"/>
                    </a:schemeClr>
                  </a:solidFill>
                </a:rPr>
                <a:t>Intel 8086. </a:t>
              </a:r>
            </a:p>
            <a:p>
              <a:r>
                <a:rPr lang="en-US" sz="1600" b="1" dirty="0">
                  <a:solidFill>
                    <a:schemeClr val="tx1">
                      <a:lumMod val="85000"/>
                      <a:lumOff val="15000"/>
                    </a:schemeClr>
                  </a:solidFill>
                </a:rPr>
                <a:t>The first 16-bit CPU</a:t>
              </a:r>
            </a:p>
          </p:txBody>
        </p:sp>
      </p:grpSp>
      <p:sp>
        <p:nvSpPr>
          <p:cNvPr id="75" name="Rectangle 74"/>
          <p:cNvSpPr/>
          <p:nvPr/>
        </p:nvSpPr>
        <p:spPr>
          <a:xfrm>
            <a:off x="8595588" y="2328619"/>
            <a:ext cx="1892569" cy="338554"/>
          </a:xfrm>
          <a:prstGeom prst="rect">
            <a:avLst/>
          </a:prstGeom>
        </p:spPr>
        <p:txBody>
          <a:bodyPr wrap="none">
            <a:spAutoFit/>
          </a:bodyPr>
          <a:lstStyle/>
          <a:p>
            <a:r>
              <a:rPr lang="en-US" sz="1600" b="1" dirty="0">
                <a:solidFill>
                  <a:schemeClr val="tx1">
                    <a:lumMod val="85000"/>
                    <a:lumOff val="15000"/>
                  </a:schemeClr>
                </a:solidFill>
              </a:rPr>
              <a:t>First ARM processor</a:t>
            </a:r>
          </a:p>
        </p:txBody>
      </p:sp>
      <p:grpSp>
        <p:nvGrpSpPr>
          <p:cNvPr id="3" name="1 Grupo"/>
          <p:cNvGrpSpPr/>
          <p:nvPr/>
        </p:nvGrpSpPr>
        <p:grpSpPr>
          <a:xfrm>
            <a:off x="488658" y="3505200"/>
            <a:ext cx="10766199" cy="221013"/>
            <a:chOff x="548552" y="2576265"/>
            <a:chExt cx="8101104" cy="62275"/>
          </a:xfrm>
        </p:grpSpPr>
        <p:cxnSp>
          <p:nvCxnSpPr>
            <p:cNvPr id="4" name="18 Conector recto"/>
            <p:cNvCxnSpPr>
              <a:cxnSpLocks/>
            </p:cNvCxnSpPr>
            <p:nvPr/>
          </p:nvCxnSpPr>
          <p:spPr>
            <a:xfrm>
              <a:off x="548552" y="2619204"/>
              <a:ext cx="8046843"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78280" y="2576265"/>
              <a:ext cx="71376" cy="622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11" name="4 Grupo"/>
          <p:cNvGrpSpPr/>
          <p:nvPr/>
        </p:nvGrpSpPr>
        <p:grpSpPr>
          <a:xfrm rot="10800000">
            <a:off x="4008216" y="2775052"/>
            <a:ext cx="166894" cy="976685"/>
            <a:chOff x="2459025" y="2570898"/>
            <a:chExt cx="135019" cy="929095"/>
          </a:xfrm>
        </p:grpSpPr>
        <p:sp>
          <p:nvSpPr>
            <p:cNvPr id="12" name="26 Elipse"/>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3" name="42 Conector recto"/>
            <p:cNvCxnSpPr/>
            <p:nvPr/>
          </p:nvCxnSpPr>
          <p:spPr>
            <a:xfrm flipV="1">
              <a:off x="2518306"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48 Elipse"/>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grpSp>
        <p:nvGrpSpPr>
          <p:cNvPr id="15" name="6 Grupo"/>
          <p:cNvGrpSpPr/>
          <p:nvPr/>
        </p:nvGrpSpPr>
        <p:grpSpPr>
          <a:xfrm rot="10800000">
            <a:off x="5655272" y="3606887"/>
            <a:ext cx="166894" cy="965113"/>
            <a:chOff x="3481768" y="1787812"/>
            <a:chExt cx="135019" cy="918087"/>
          </a:xfrm>
        </p:grpSpPr>
        <p:sp>
          <p:nvSpPr>
            <p:cNvPr id="16" name="27 Elipse"/>
            <p:cNvSpPr/>
            <p:nvPr/>
          </p:nvSpPr>
          <p:spPr>
            <a:xfrm>
              <a:off x="3481768" y="2570899"/>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7" name="43 Conector recto"/>
            <p:cNvCxnSpPr/>
            <p:nvPr/>
          </p:nvCxnSpPr>
          <p:spPr>
            <a:xfrm flipV="1">
              <a:off x="3550652" y="185905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49 Elipse"/>
            <p:cNvSpPr/>
            <p:nvPr/>
          </p:nvSpPr>
          <p:spPr>
            <a:xfrm>
              <a:off x="3516475" y="1787812"/>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grpSp>
        <p:nvGrpSpPr>
          <p:cNvPr id="27" name="9 Grupo"/>
          <p:cNvGrpSpPr/>
          <p:nvPr/>
        </p:nvGrpSpPr>
        <p:grpSpPr>
          <a:xfrm rot="10800000">
            <a:off x="9461676" y="2768736"/>
            <a:ext cx="166894" cy="965064"/>
            <a:chOff x="6550000" y="2570894"/>
            <a:chExt cx="135019" cy="918039"/>
          </a:xfrm>
        </p:grpSpPr>
        <p:sp>
          <p:nvSpPr>
            <p:cNvPr id="28" name="38 Elipse"/>
            <p:cNvSpPr/>
            <p:nvPr/>
          </p:nvSpPr>
          <p:spPr>
            <a:xfrm>
              <a:off x="6550000" y="2570894"/>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29" name="46 Conector recto"/>
            <p:cNvCxnSpPr/>
            <p:nvPr/>
          </p:nvCxnSpPr>
          <p:spPr>
            <a:xfrm flipV="1">
              <a:off x="6614592" y="2699128"/>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52 Elipse"/>
            <p:cNvSpPr/>
            <p:nvPr/>
          </p:nvSpPr>
          <p:spPr>
            <a:xfrm>
              <a:off x="6579600" y="3407933"/>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682161" y="3767923"/>
            <a:ext cx="704040" cy="400110"/>
          </a:xfrm>
          <a:prstGeom prst="rect">
            <a:avLst/>
          </a:prstGeom>
          <a:noFill/>
        </p:spPr>
        <p:txBody>
          <a:bodyPr wrap="none" rtlCol="0">
            <a:spAutoFit/>
          </a:bodyPr>
          <a:lstStyle/>
          <a:p>
            <a:pPr algn="r"/>
            <a:r>
              <a:rPr lang="en-US" sz="2000" b="1" dirty="0">
                <a:solidFill>
                  <a:schemeClr val="accent5">
                    <a:lumMod val="50000"/>
                  </a:schemeClr>
                </a:solidFill>
              </a:rPr>
              <a:t>1971</a:t>
            </a:r>
          </a:p>
        </p:txBody>
      </p:sp>
      <p:sp>
        <p:nvSpPr>
          <p:cNvPr id="83" name="TextBox 82"/>
          <p:cNvSpPr txBox="1"/>
          <p:nvPr/>
        </p:nvSpPr>
        <p:spPr>
          <a:xfrm>
            <a:off x="5329718" y="3110119"/>
            <a:ext cx="798958" cy="400110"/>
          </a:xfrm>
          <a:prstGeom prst="rect">
            <a:avLst/>
          </a:prstGeom>
          <a:noFill/>
        </p:spPr>
        <p:txBody>
          <a:bodyPr wrap="square" rtlCol="0">
            <a:spAutoFit/>
          </a:bodyPr>
          <a:lstStyle/>
          <a:p>
            <a:pPr algn="r"/>
            <a:r>
              <a:rPr lang="en-US" sz="2000" b="1" dirty="0">
                <a:solidFill>
                  <a:schemeClr val="accent5">
                    <a:lumMod val="50000"/>
                  </a:schemeClr>
                </a:solidFill>
              </a:rPr>
              <a:t>1979</a:t>
            </a:r>
          </a:p>
        </p:txBody>
      </p:sp>
      <p:grpSp>
        <p:nvGrpSpPr>
          <p:cNvPr id="60" name="Group 59"/>
          <p:cNvGrpSpPr/>
          <p:nvPr/>
        </p:nvGrpSpPr>
        <p:grpSpPr>
          <a:xfrm>
            <a:off x="7315768" y="4454599"/>
            <a:ext cx="2480913" cy="806396"/>
            <a:chOff x="2011706" y="3701528"/>
            <a:chExt cx="1503821" cy="806396"/>
          </a:xfrm>
        </p:grpSpPr>
        <p:sp>
          <p:nvSpPr>
            <p:cNvPr id="61" name="Rectangle 60"/>
            <p:cNvSpPr/>
            <p:nvPr/>
          </p:nvSpPr>
          <p:spPr>
            <a:xfrm>
              <a:off x="2011706" y="4246314"/>
              <a:ext cx="1503821" cy="261610"/>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14 registers of 32 bits each.</a:t>
              </a:r>
            </a:p>
          </p:txBody>
        </p:sp>
        <p:sp>
          <p:nvSpPr>
            <p:cNvPr id="62" name="Rectangle 61"/>
            <p:cNvSpPr/>
            <p:nvPr/>
          </p:nvSpPr>
          <p:spPr>
            <a:xfrm>
              <a:off x="2022659" y="3701528"/>
              <a:ext cx="1108870" cy="584775"/>
            </a:xfrm>
            <a:prstGeom prst="rect">
              <a:avLst/>
            </a:prstGeom>
          </p:spPr>
          <p:txBody>
            <a:bodyPr wrap="none">
              <a:spAutoFit/>
            </a:bodyPr>
            <a:lstStyle/>
            <a:p>
              <a:r>
                <a:rPr lang="en-US" sz="1600" b="1" dirty="0">
                  <a:solidFill>
                    <a:schemeClr val="tx1">
                      <a:lumMod val="85000"/>
                      <a:lumOff val="15000"/>
                    </a:schemeClr>
                  </a:solidFill>
                </a:rPr>
                <a:t>Intel 80386.</a:t>
              </a:r>
            </a:p>
            <a:p>
              <a:r>
                <a:rPr lang="en-US" sz="1600" b="1" dirty="0">
                  <a:solidFill>
                    <a:schemeClr val="tx1">
                      <a:lumMod val="85000"/>
                      <a:lumOff val="15000"/>
                    </a:schemeClr>
                  </a:solidFill>
                </a:rPr>
                <a:t>The first 32-bit CPU</a:t>
              </a:r>
            </a:p>
          </p:txBody>
        </p:sp>
      </p:grpSp>
      <p:grpSp>
        <p:nvGrpSpPr>
          <p:cNvPr id="23" name="8 Grupo"/>
          <p:cNvGrpSpPr/>
          <p:nvPr/>
        </p:nvGrpSpPr>
        <p:grpSpPr>
          <a:xfrm rot="10800000">
            <a:off x="8410581" y="3581400"/>
            <a:ext cx="166894" cy="965112"/>
            <a:chOff x="5527256" y="1787812"/>
            <a:chExt cx="135019" cy="918086"/>
          </a:xfrm>
        </p:grpSpPr>
        <p:sp>
          <p:nvSpPr>
            <p:cNvPr id="24" name="37 Elipse"/>
            <p:cNvSpPr/>
            <p:nvPr/>
          </p:nvSpPr>
          <p:spPr>
            <a:xfrm>
              <a:off x="5527256"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25" name="45 Conector recto"/>
            <p:cNvCxnSpPr/>
            <p:nvPr/>
          </p:nvCxnSpPr>
          <p:spPr>
            <a:xfrm flipV="1">
              <a:off x="5596189" y="1858765"/>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6" name="51 Elipse"/>
            <p:cNvSpPr/>
            <p:nvPr/>
          </p:nvSpPr>
          <p:spPr>
            <a:xfrm>
              <a:off x="5562802" y="1787812"/>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4" name="TextBox 83"/>
          <p:cNvSpPr txBox="1"/>
          <p:nvPr/>
        </p:nvSpPr>
        <p:spPr>
          <a:xfrm>
            <a:off x="8111577" y="3124045"/>
            <a:ext cx="704039" cy="400110"/>
          </a:xfrm>
          <a:prstGeom prst="rect">
            <a:avLst/>
          </a:prstGeom>
          <a:noFill/>
        </p:spPr>
        <p:txBody>
          <a:bodyPr wrap="none" rtlCol="0">
            <a:spAutoFit/>
          </a:bodyPr>
          <a:lstStyle/>
          <a:p>
            <a:pPr algn="r"/>
            <a:r>
              <a:rPr lang="en-US" sz="2000" b="1" dirty="0">
                <a:solidFill>
                  <a:schemeClr val="accent5">
                    <a:lumMod val="50000"/>
                  </a:schemeClr>
                </a:solidFill>
              </a:rPr>
              <a:t>1985</a:t>
            </a:r>
          </a:p>
        </p:txBody>
      </p:sp>
      <p:sp>
        <p:nvSpPr>
          <p:cNvPr id="86" name="TextBox 85"/>
          <p:cNvSpPr txBox="1"/>
          <p:nvPr/>
        </p:nvSpPr>
        <p:spPr>
          <a:xfrm>
            <a:off x="3793270" y="3805308"/>
            <a:ext cx="704039" cy="400110"/>
          </a:xfrm>
          <a:prstGeom prst="rect">
            <a:avLst/>
          </a:prstGeom>
          <a:noFill/>
        </p:spPr>
        <p:txBody>
          <a:bodyPr wrap="none" rtlCol="0">
            <a:spAutoFit/>
          </a:bodyPr>
          <a:lstStyle/>
          <a:p>
            <a:r>
              <a:rPr lang="en-US" sz="2000" b="1" dirty="0">
                <a:solidFill>
                  <a:schemeClr val="accent5">
                    <a:lumMod val="50000"/>
                  </a:schemeClr>
                </a:solidFill>
              </a:rPr>
              <a:t>1978</a:t>
            </a:r>
          </a:p>
        </p:txBody>
      </p:sp>
      <p:grpSp>
        <p:nvGrpSpPr>
          <p:cNvPr id="69" name="Group 68"/>
          <p:cNvGrpSpPr/>
          <p:nvPr/>
        </p:nvGrpSpPr>
        <p:grpSpPr>
          <a:xfrm>
            <a:off x="5939772" y="1647272"/>
            <a:ext cx="2728962" cy="1138732"/>
            <a:chOff x="2015078" y="4111351"/>
            <a:chExt cx="2079077" cy="1138732"/>
          </a:xfrm>
        </p:grpSpPr>
        <p:sp>
          <p:nvSpPr>
            <p:cNvPr id="76" name="Rectangle 75"/>
            <p:cNvSpPr/>
            <p:nvPr/>
          </p:nvSpPr>
          <p:spPr>
            <a:xfrm>
              <a:off x="2015078" y="4649919"/>
              <a:ext cx="1830662" cy="600164"/>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60 new floating point instructions adopting the  IEEE 754 floating-point standard</a:t>
              </a:r>
            </a:p>
          </p:txBody>
        </p:sp>
        <p:sp>
          <p:nvSpPr>
            <p:cNvPr id="77" name="Rectangle 76"/>
            <p:cNvSpPr/>
            <p:nvPr/>
          </p:nvSpPr>
          <p:spPr>
            <a:xfrm>
              <a:off x="2015078" y="4111351"/>
              <a:ext cx="2079077" cy="584775"/>
            </a:xfrm>
            <a:prstGeom prst="rect">
              <a:avLst/>
            </a:prstGeom>
          </p:spPr>
          <p:txBody>
            <a:bodyPr wrap="none">
              <a:spAutoFit/>
            </a:bodyPr>
            <a:lstStyle/>
            <a:p>
              <a:r>
                <a:rPr lang="en-US" sz="1600" b="1" dirty="0">
                  <a:solidFill>
                    <a:schemeClr val="tx1">
                      <a:lumMod val="85000"/>
                      <a:lumOff val="15000"/>
                    </a:schemeClr>
                  </a:solidFill>
                </a:rPr>
                <a:t>Intel 8086. </a:t>
              </a:r>
            </a:p>
            <a:p>
              <a:r>
                <a:rPr lang="en-US" sz="1600" b="1" dirty="0">
                  <a:solidFill>
                    <a:schemeClr val="tx1">
                      <a:lumMod val="85000"/>
                      <a:lumOff val="15000"/>
                    </a:schemeClr>
                  </a:solidFill>
                </a:rPr>
                <a:t>The floating-point coprocessor</a:t>
              </a:r>
            </a:p>
          </p:txBody>
        </p:sp>
      </p:grpSp>
      <p:grpSp>
        <p:nvGrpSpPr>
          <p:cNvPr id="19" name="7 Grupo"/>
          <p:cNvGrpSpPr/>
          <p:nvPr/>
        </p:nvGrpSpPr>
        <p:grpSpPr>
          <a:xfrm rot="10800000">
            <a:off x="7071732" y="2757114"/>
            <a:ext cx="166894" cy="976686"/>
            <a:chOff x="4504512" y="2570897"/>
            <a:chExt cx="135019" cy="929096"/>
          </a:xfrm>
        </p:grpSpPr>
        <p:sp>
          <p:nvSpPr>
            <p:cNvPr id="20" name="36 Elipse"/>
            <p:cNvSpPr/>
            <p:nvPr/>
          </p:nvSpPr>
          <p:spPr>
            <a:xfrm>
              <a:off x="4504512" y="2570897"/>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21" name="44 Conector recto"/>
            <p:cNvCxnSpPr/>
            <p:nvPr/>
          </p:nvCxnSpPr>
          <p:spPr>
            <a:xfrm flipV="1">
              <a:off x="4571662" y="269912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50 Elipse"/>
            <p:cNvSpPr/>
            <p:nvPr/>
          </p:nvSpPr>
          <p:spPr>
            <a:xfrm>
              <a:off x="4533907"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7" name="TextBox 86"/>
          <p:cNvSpPr txBox="1"/>
          <p:nvPr/>
        </p:nvSpPr>
        <p:spPr>
          <a:xfrm>
            <a:off x="6781800" y="3769268"/>
            <a:ext cx="704039" cy="400110"/>
          </a:xfrm>
          <a:prstGeom prst="rect">
            <a:avLst/>
          </a:prstGeom>
          <a:noFill/>
        </p:spPr>
        <p:txBody>
          <a:bodyPr wrap="none" rtlCol="0">
            <a:spAutoFit/>
          </a:bodyPr>
          <a:lstStyle/>
          <a:p>
            <a:r>
              <a:rPr lang="en-US" sz="2000" b="1" dirty="0">
                <a:solidFill>
                  <a:schemeClr val="accent5">
                    <a:lumMod val="50000"/>
                  </a:schemeClr>
                </a:solidFill>
              </a:rPr>
              <a:t>1980</a:t>
            </a:r>
          </a:p>
        </p:txBody>
      </p:sp>
      <p:sp>
        <p:nvSpPr>
          <p:cNvPr id="88" name="TextBox 87"/>
          <p:cNvSpPr txBox="1"/>
          <p:nvPr/>
        </p:nvSpPr>
        <p:spPr>
          <a:xfrm>
            <a:off x="9223108" y="3719473"/>
            <a:ext cx="704039" cy="400110"/>
          </a:xfrm>
          <a:prstGeom prst="rect">
            <a:avLst/>
          </a:prstGeom>
          <a:noFill/>
        </p:spPr>
        <p:txBody>
          <a:bodyPr wrap="none" rtlCol="0">
            <a:spAutoFit/>
          </a:bodyPr>
          <a:lstStyle/>
          <a:p>
            <a:r>
              <a:rPr lang="en-US" sz="2000" b="1" dirty="0">
                <a:solidFill>
                  <a:schemeClr val="accent2">
                    <a:lumMod val="50000"/>
                  </a:schemeClr>
                </a:solidFill>
              </a:rPr>
              <a:t>1986</a:t>
            </a:r>
          </a:p>
        </p:txBody>
      </p:sp>
      <p:pic>
        <p:nvPicPr>
          <p:cNvPr id="35" name="Immagine 34" descr="Immagine che contiene elettronico, circuito&#10;&#10;Descrizione generata automaticamente">
            <a:extLst>
              <a:ext uri="{FF2B5EF4-FFF2-40B4-BE49-F238E27FC236}">
                <a16:creationId xmlns:a16="http://schemas.microsoft.com/office/drawing/2014/main" id="{EC21A467-B91A-2A4F-A03D-4EAFCD81219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436" y="2147525"/>
            <a:ext cx="1270364" cy="847323"/>
          </a:xfrm>
          <a:prstGeom prst="rect">
            <a:avLst/>
          </a:prstGeom>
        </p:spPr>
      </p:pic>
      <p:grpSp>
        <p:nvGrpSpPr>
          <p:cNvPr id="7" name="2 Grupo"/>
          <p:cNvGrpSpPr/>
          <p:nvPr/>
        </p:nvGrpSpPr>
        <p:grpSpPr>
          <a:xfrm>
            <a:off x="901595" y="2777260"/>
            <a:ext cx="166894" cy="965113"/>
            <a:chOff x="1436278" y="1787812"/>
            <a:chExt cx="135019" cy="918087"/>
          </a:xfrm>
        </p:grpSpPr>
        <p:sp>
          <p:nvSpPr>
            <p:cNvPr id="8" name="25 Elipse"/>
            <p:cNvSpPr/>
            <p:nvPr/>
          </p:nvSpPr>
          <p:spPr>
            <a:xfrm>
              <a:off x="1436278" y="2570899"/>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1503186"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1467943" y="1787812"/>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grpSp>
        <p:nvGrpSpPr>
          <p:cNvPr id="67" name="Group 67">
            <a:extLst>
              <a:ext uri="{FF2B5EF4-FFF2-40B4-BE49-F238E27FC236}">
                <a16:creationId xmlns:a16="http://schemas.microsoft.com/office/drawing/2014/main" id="{CB04960E-D7D4-FA4D-A895-48FDD4244564}"/>
              </a:ext>
            </a:extLst>
          </p:cNvPr>
          <p:cNvGrpSpPr/>
          <p:nvPr/>
        </p:nvGrpSpPr>
        <p:grpSpPr>
          <a:xfrm>
            <a:off x="1267280" y="4494455"/>
            <a:ext cx="3376374" cy="978714"/>
            <a:chOff x="1953841" y="4113125"/>
            <a:chExt cx="2521664" cy="978714"/>
          </a:xfrm>
        </p:grpSpPr>
        <p:sp>
          <p:nvSpPr>
            <p:cNvPr id="71" name="Rectangle 77">
              <a:extLst>
                <a:ext uri="{FF2B5EF4-FFF2-40B4-BE49-F238E27FC236}">
                  <a16:creationId xmlns:a16="http://schemas.microsoft.com/office/drawing/2014/main" id="{EC162DC6-D53C-AC47-80CB-3BCA880C4246}"/>
                </a:ext>
              </a:extLst>
            </p:cNvPr>
            <p:cNvSpPr/>
            <p:nvPr/>
          </p:nvSpPr>
          <p:spPr>
            <a:xfrm>
              <a:off x="1976303" y="4660952"/>
              <a:ext cx="2117016" cy="430887"/>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CISC architecture;</a:t>
              </a:r>
            </a:p>
            <a:p>
              <a:pPr marL="171450" indent="-171450">
                <a:buFont typeface="Arial" panose="020B0604020202020204" pitchFamily="34" charset="0"/>
                <a:buChar char="•"/>
              </a:pPr>
              <a:r>
                <a:rPr lang="en-US" sz="1100" dirty="0">
                  <a:solidFill>
                    <a:schemeClr val="bg1">
                      <a:lumMod val="50000"/>
                    </a:schemeClr>
                  </a:solidFill>
                </a:rPr>
                <a:t>Instruction set contained 48 instructions;</a:t>
              </a:r>
            </a:p>
          </p:txBody>
        </p:sp>
        <p:sp>
          <p:nvSpPr>
            <p:cNvPr id="72" name="Rectangle 78">
              <a:extLst>
                <a:ext uri="{FF2B5EF4-FFF2-40B4-BE49-F238E27FC236}">
                  <a16:creationId xmlns:a16="http://schemas.microsoft.com/office/drawing/2014/main" id="{4D359B9F-9CE0-0543-B4D0-6721614A5B59}"/>
                </a:ext>
              </a:extLst>
            </p:cNvPr>
            <p:cNvSpPr/>
            <p:nvPr/>
          </p:nvSpPr>
          <p:spPr>
            <a:xfrm>
              <a:off x="1953841" y="4113125"/>
              <a:ext cx="2521664" cy="584775"/>
            </a:xfrm>
            <a:prstGeom prst="rect">
              <a:avLst/>
            </a:prstGeom>
          </p:spPr>
          <p:txBody>
            <a:bodyPr wrap="none">
              <a:spAutoFit/>
            </a:bodyPr>
            <a:lstStyle/>
            <a:p>
              <a:r>
                <a:rPr lang="en-US" sz="1600" b="1" dirty="0">
                  <a:solidFill>
                    <a:schemeClr val="tx1">
                      <a:lumMod val="85000"/>
                      <a:lumOff val="15000"/>
                    </a:schemeClr>
                  </a:solidFill>
                </a:rPr>
                <a:t>Intel</a:t>
              </a:r>
              <a:r>
                <a:rPr lang="en-US" sz="1400" b="1" dirty="0">
                  <a:solidFill>
                    <a:schemeClr val="tx1">
                      <a:lumMod val="85000"/>
                      <a:lumOff val="15000"/>
                    </a:schemeClr>
                  </a:solidFill>
                </a:rPr>
                <a:t> </a:t>
              </a:r>
              <a:r>
                <a:rPr lang="en-US" sz="1600" b="1" dirty="0">
                  <a:solidFill>
                    <a:schemeClr val="tx1">
                      <a:lumMod val="85000"/>
                      <a:lumOff val="15000"/>
                    </a:schemeClr>
                  </a:solidFill>
                </a:rPr>
                <a:t>8008. </a:t>
              </a:r>
            </a:p>
            <a:p>
              <a:r>
                <a:rPr lang="en-US" sz="1600" b="1" dirty="0">
                  <a:solidFill>
                    <a:schemeClr val="tx1">
                      <a:lumMod val="85000"/>
                      <a:lumOff val="15000"/>
                    </a:schemeClr>
                  </a:solidFill>
                </a:rPr>
                <a:t>The first standard CPU for computers</a:t>
              </a:r>
              <a:endParaRPr lang="en-US" sz="1400" b="1" dirty="0">
                <a:solidFill>
                  <a:schemeClr val="tx1">
                    <a:lumMod val="85000"/>
                    <a:lumOff val="15000"/>
                  </a:schemeClr>
                </a:solidFill>
              </a:endParaRPr>
            </a:p>
          </p:txBody>
        </p:sp>
      </p:grpSp>
      <p:grpSp>
        <p:nvGrpSpPr>
          <p:cNvPr id="73" name="4 Grupo">
            <a:extLst>
              <a:ext uri="{FF2B5EF4-FFF2-40B4-BE49-F238E27FC236}">
                <a16:creationId xmlns:a16="http://schemas.microsoft.com/office/drawing/2014/main" id="{EAA5433E-50C6-2C4B-9A88-0C594B94A675}"/>
              </a:ext>
            </a:extLst>
          </p:cNvPr>
          <p:cNvGrpSpPr/>
          <p:nvPr/>
        </p:nvGrpSpPr>
        <p:grpSpPr>
          <a:xfrm>
            <a:off x="2298327" y="3588261"/>
            <a:ext cx="166894" cy="976685"/>
            <a:chOff x="2459025" y="2570898"/>
            <a:chExt cx="135019" cy="929095"/>
          </a:xfrm>
        </p:grpSpPr>
        <p:sp>
          <p:nvSpPr>
            <p:cNvPr id="80" name="26 Elipse">
              <a:extLst>
                <a:ext uri="{FF2B5EF4-FFF2-40B4-BE49-F238E27FC236}">
                  <a16:creationId xmlns:a16="http://schemas.microsoft.com/office/drawing/2014/main" id="{E808D7B1-329B-F04E-9EF1-C804C9CED2B3}"/>
                </a:ext>
              </a:extLst>
            </p:cNvPr>
            <p:cNvSpPr/>
            <p:nvPr/>
          </p:nvSpPr>
          <p:spPr>
            <a:xfrm>
              <a:off x="2459025"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81" name="42 Conector recto">
              <a:extLst>
                <a:ext uri="{FF2B5EF4-FFF2-40B4-BE49-F238E27FC236}">
                  <a16:creationId xmlns:a16="http://schemas.microsoft.com/office/drawing/2014/main" id="{1336BFF0-B9EE-8840-BF36-4496E2CE1DD6}"/>
                </a:ext>
              </a:extLst>
            </p:cNvPr>
            <p:cNvCxnSpPr/>
            <p:nvPr/>
          </p:nvCxnSpPr>
          <p:spPr>
            <a:xfrm flipV="1">
              <a:off x="2509704" y="2705899"/>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9" name="48 Elipse">
              <a:extLst>
                <a:ext uri="{FF2B5EF4-FFF2-40B4-BE49-F238E27FC236}">
                  <a16:creationId xmlns:a16="http://schemas.microsoft.com/office/drawing/2014/main" id="{1AD33B93-3FD3-9941-9140-6C5FB3BFB67A}"/>
                </a:ext>
              </a:extLst>
            </p:cNvPr>
            <p:cNvSpPr/>
            <p:nvPr/>
          </p:nvSpPr>
          <p:spPr>
            <a:xfrm>
              <a:off x="2478571" y="3418993"/>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90" name="TextBox 85">
            <a:extLst>
              <a:ext uri="{FF2B5EF4-FFF2-40B4-BE49-F238E27FC236}">
                <a16:creationId xmlns:a16="http://schemas.microsoft.com/office/drawing/2014/main" id="{EF7CB4EB-2195-1D4D-BC0D-64C60702DA94}"/>
              </a:ext>
            </a:extLst>
          </p:cNvPr>
          <p:cNvSpPr txBox="1"/>
          <p:nvPr/>
        </p:nvSpPr>
        <p:spPr>
          <a:xfrm>
            <a:off x="2064190" y="3103928"/>
            <a:ext cx="704039" cy="400110"/>
          </a:xfrm>
          <a:prstGeom prst="rect">
            <a:avLst/>
          </a:prstGeom>
          <a:noFill/>
        </p:spPr>
        <p:txBody>
          <a:bodyPr wrap="none" rtlCol="0">
            <a:spAutoFit/>
          </a:bodyPr>
          <a:lstStyle/>
          <a:p>
            <a:r>
              <a:rPr lang="en-US" sz="2000" b="1" dirty="0">
                <a:solidFill>
                  <a:schemeClr val="accent5">
                    <a:lumMod val="50000"/>
                  </a:schemeClr>
                </a:solidFill>
              </a:rPr>
              <a:t>1974</a:t>
            </a:r>
          </a:p>
        </p:txBody>
      </p:sp>
      <p:grpSp>
        <p:nvGrpSpPr>
          <p:cNvPr id="40" name="Gruppo 39">
            <a:extLst>
              <a:ext uri="{FF2B5EF4-FFF2-40B4-BE49-F238E27FC236}">
                <a16:creationId xmlns:a16="http://schemas.microsoft.com/office/drawing/2014/main" id="{064BDC08-6B7E-E64F-9F41-37CEC5304C2E}"/>
              </a:ext>
            </a:extLst>
          </p:cNvPr>
          <p:cNvGrpSpPr/>
          <p:nvPr/>
        </p:nvGrpSpPr>
        <p:grpSpPr>
          <a:xfrm>
            <a:off x="4631211" y="4470716"/>
            <a:ext cx="2531589" cy="820000"/>
            <a:chOff x="4371645" y="4242116"/>
            <a:chExt cx="2531589" cy="820000"/>
          </a:xfrm>
        </p:grpSpPr>
        <p:grpSp>
          <p:nvGrpSpPr>
            <p:cNvPr id="57" name="Group 56"/>
            <p:cNvGrpSpPr/>
            <p:nvPr/>
          </p:nvGrpSpPr>
          <p:grpSpPr>
            <a:xfrm>
              <a:off x="4371645" y="4242116"/>
              <a:ext cx="2531589" cy="685039"/>
              <a:chOff x="2015080" y="3946604"/>
              <a:chExt cx="1534539" cy="685039"/>
            </a:xfrm>
          </p:grpSpPr>
          <p:sp>
            <p:nvSpPr>
              <p:cNvPr id="58" name="Rectangle 57"/>
              <p:cNvSpPr/>
              <p:nvPr/>
            </p:nvSpPr>
            <p:spPr>
              <a:xfrm>
                <a:off x="2015080" y="4323866"/>
                <a:ext cx="1503821" cy="307777"/>
              </a:xfrm>
              <a:prstGeom prst="rect">
                <a:avLst/>
              </a:prstGeom>
            </p:spPr>
            <p:txBody>
              <a:bodyPr wrap="square">
                <a:spAutoFit/>
              </a:bodyPr>
              <a:lstStyle/>
              <a:p>
                <a:endParaRPr lang="en-US" sz="1400" b="1" dirty="0"/>
              </a:p>
            </p:txBody>
          </p:sp>
          <p:sp>
            <p:nvSpPr>
              <p:cNvPr id="59" name="Rectangle 58"/>
              <p:cNvSpPr/>
              <p:nvPr/>
            </p:nvSpPr>
            <p:spPr>
              <a:xfrm>
                <a:off x="2015080" y="3946604"/>
                <a:ext cx="1534539" cy="584775"/>
              </a:xfrm>
              <a:prstGeom prst="rect">
                <a:avLst/>
              </a:prstGeom>
            </p:spPr>
            <p:txBody>
              <a:bodyPr wrap="none">
                <a:spAutoFit/>
              </a:bodyPr>
              <a:lstStyle/>
              <a:p>
                <a:r>
                  <a:rPr lang="en-US" sz="1600" b="1" dirty="0">
                    <a:solidFill>
                      <a:schemeClr val="tx1">
                        <a:lumMod val="85000"/>
                        <a:lumOff val="15000"/>
                      </a:schemeClr>
                    </a:solidFill>
                  </a:rPr>
                  <a:t>Intel 8088. </a:t>
                </a:r>
              </a:p>
              <a:p>
                <a:r>
                  <a:rPr lang="en-US" sz="1600" b="1" dirty="0">
                    <a:solidFill>
                      <a:schemeClr val="tx1">
                        <a:lumMod val="85000"/>
                        <a:lumOff val="15000"/>
                      </a:schemeClr>
                    </a:solidFill>
                  </a:rPr>
                  <a:t>Chosen for the first IBM PC</a:t>
                </a:r>
              </a:p>
            </p:txBody>
          </p:sp>
        </p:grpSp>
        <p:sp>
          <p:nvSpPr>
            <p:cNvPr id="92" name="Rectangle 77">
              <a:extLst>
                <a:ext uri="{FF2B5EF4-FFF2-40B4-BE49-F238E27FC236}">
                  <a16:creationId xmlns:a16="http://schemas.microsoft.com/office/drawing/2014/main" id="{916310DD-8429-164B-91FE-51347DA3069E}"/>
                </a:ext>
              </a:extLst>
            </p:cNvPr>
            <p:cNvSpPr/>
            <p:nvPr/>
          </p:nvSpPr>
          <p:spPr>
            <a:xfrm>
              <a:off x="4396531" y="4800506"/>
              <a:ext cx="2013537" cy="261610"/>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16 bit  data bus.</a:t>
              </a:r>
            </a:p>
          </p:txBody>
        </p:sp>
      </p:grpSp>
      <p:pic>
        <p:nvPicPr>
          <p:cNvPr id="39" name="Immagine 38" descr="Immagine che contiene sedendo, microonde, tavolo, monitor&#10;&#10;Descrizione generata automaticamente">
            <a:extLst>
              <a:ext uri="{FF2B5EF4-FFF2-40B4-BE49-F238E27FC236}">
                <a16:creationId xmlns:a16="http://schemas.microsoft.com/office/drawing/2014/main" id="{25F11378-7AA5-9744-B02E-7E72AA953F85}"/>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97005" y="5055491"/>
            <a:ext cx="975625" cy="705041"/>
          </a:xfrm>
          <a:prstGeom prst="rect">
            <a:avLst/>
          </a:prstGeom>
        </p:spPr>
      </p:pic>
      <p:sp>
        <p:nvSpPr>
          <p:cNvPr id="2" name="CasellaDiTesto 1">
            <a:extLst>
              <a:ext uri="{FF2B5EF4-FFF2-40B4-BE49-F238E27FC236}">
                <a16:creationId xmlns:a16="http://schemas.microsoft.com/office/drawing/2014/main" id="{A6DF7AA0-F26F-4F4C-83F7-30A53DA66A8A}"/>
              </a:ext>
            </a:extLst>
          </p:cNvPr>
          <p:cNvSpPr txBox="1"/>
          <p:nvPr/>
        </p:nvSpPr>
        <p:spPr>
          <a:xfrm>
            <a:off x="5780602" y="3158836"/>
            <a:ext cx="184731" cy="369332"/>
          </a:xfrm>
          <a:prstGeom prst="rect">
            <a:avLst/>
          </a:prstGeom>
          <a:noFill/>
        </p:spPr>
        <p:txBody>
          <a:bodyPr wrap="none" rtlCol="0">
            <a:spAutoFit/>
          </a:bodyPr>
          <a:lstStyle/>
          <a:p>
            <a:endParaRPr lang="it-IT" dirty="0"/>
          </a:p>
        </p:txBody>
      </p:sp>
      <p:sp>
        <p:nvSpPr>
          <p:cNvPr id="74" name="Title 1">
            <a:extLst>
              <a:ext uri="{FF2B5EF4-FFF2-40B4-BE49-F238E27FC236}">
                <a16:creationId xmlns:a16="http://schemas.microsoft.com/office/drawing/2014/main" id="{302FCBC3-C48B-5A4A-B98B-8A31B2BF0D7C}"/>
              </a:ext>
            </a:extLst>
          </p:cNvPr>
          <p:cNvSpPr>
            <a:spLocks noGrp="1"/>
          </p:cNvSpPr>
          <p:nvPr>
            <p:ph type="title"/>
          </p:nvPr>
        </p:nvSpPr>
        <p:spPr>
          <a:xfrm>
            <a:off x="1265987" y="76200"/>
            <a:ext cx="9923557"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Processors infancy – from Intel to ARM</a:t>
            </a:r>
          </a:p>
        </p:txBody>
      </p:sp>
      <p:sp>
        <p:nvSpPr>
          <p:cNvPr id="31" name="Segnaposto piè di pagina 30">
            <a:extLst>
              <a:ext uri="{FF2B5EF4-FFF2-40B4-BE49-F238E27FC236}">
                <a16:creationId xmlns:a16="http://schemas.microsoft.com/office/drawing/2014/main" id="{261295D1-89EB-C140-BD44-57E5FBB93A4A}"/>
              </a:ext>
            </a:extLst>
          </p:cNvPr>
          <p:cNvSpPr>
            <a:spLocks noGrp="1"/>
          </p:cNvSpPr>
          <p:nvPr>
            <p:ph type="ftr" sz="quarter" idx="11"/>
          </p:nvPr>
        </p:nvSpPr>
        <p:spPr>
          <a:xfrm>
            <a:off x="369284" y="6356354"/>
            <a:ext cx="3860800" cy="365125"/>
          </a:xfrm>
        </p:spPr>
        <p:txBody>
          <a:bodyPr/>
          <a:lstStyle/>
          <a:p>
            <a:r>
              <a:rPr lang="en-US" dirty="0"/>
              <a:t>Processors Historical Evolution 
</a:t>
            </a:r>
          </a:p>
        </p:txBody>
      </p:sp>
      <p:sp>
        <p:nvSpPr>
          <p:cNvPr id="32" name="Segnaposto numero diapositiva 31">
            <a:extLst>
              <a:ext uri="{FF2B5EF4-FFF2-40B4-BE49-F238E27FC236}">
                <a16:creationId xmlns:a16="http://schemas.microsoft.com/office/drawing/2014/main" id="{C4413950-BAC5-8849-B65E-6150849F3D94}"/>
              </a:ext>
            </a:extLst>
          </p:cNvPr>
          <p:cNvSpPr>
            <a:spLocks noGrp="1"/>
          </p:cNvSpPr>
          <p:nvPr>
            <p:ph type="sldNum" sz="quarter" idx="12"/>
          </p:nvPr>
        </p:nvSpPr>
        <p:spPr/>
        <p:txBody>
          <a:bodyPr/>
          <a:lstStyle/>
          <a:p>
            <a:fld id="{DEC90E6D-7B2E-4EC5-B9F8-35F4AE9AC514}" type="slidenum">
              <a:rPr lang="en-US" smtClean="0"/>
              <a:pPr/>
              <a:t>3</a:t>
            </a:fld>
            <a:endParaRPr lang="en-US" dirty="0"/>
          </a:p>
        </p:txBody>
      </p:sp>
      <p:sp>
        <p:nvSpPr>
          <p:cNvPr id="91" name="23 Elipse">
            <a:extLst>
              <a:ext uri="{FF2B5EF4-FFF2-40B4-BE49-F238E27FC236}">
                <a16:creationId xmlns:a16="http://schemas.microsoft.com/office/drawing/2014/main" id="{6A3F7907-94DA-074E-BEC1-B5682296DA08}"/>
              </a:ext>
            </a:extLst>
          </p:cNvPr>
          <p:cNvSpPr/>
          <p:nvPr/>
        </p:nvSpPr>
        <p:spPr>
          <a:xfrm>
            <a:off x="438543" y="3512787"/>
            <a:ext cx="94857" cy="2210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nvGrpSpPr>
          <p:cNvPr id="110" name="Group 59">
            <a:extLst>
              <a:ext uri="{FF2B5EF4-FFF2-40B4-BE49-F238E27FC236}">
                <a16:creationId xmlns:a16="http://schemas.microsoft.com/office/drawing/2014/main" id="{54775047-2542-6C40-92FB-282A193AED70}"/>
              </a:ext>
            </a:extLst>
          </p:cNvPr>
          <p:cNvGrpSpPr/>
          <p:nvPr/>
        </p:nvGrpSpPr>
        <p:grpSpPr>
          <a:xfrm>
            <a:off x="9566008" y="4490919"/>
            <a:ext cx="2420908" cy="975673"/>
            <a:chOff x="2011706" y="3701528"/>
            <a:chExt cx="1503821" cy="975673"/>
          </a:xfrm>
        </p:grpSpPr>
        <p:sp>
          <p:nvSpPr>
            <p:cNvPr id="111" name="Rectangle 60">
              <a:extLst>
                <a:ext uri="{FF2B5EF4-FFF2-40B4-BE49-F238E27FC236}">
                  <a16:creationId xmlns:a16="http://schemas.microsoft.com/office/drawing/2014/main" id="{5F4B112E-3D54-7849-9806-5EE50CDDFE72}"/>
                </a:ext>
              </a:extLst>
            </p:cNvPr>
            <p:cNvSpPr/>
            <p:nvPr/>
          </p:nvSpPr>
          <p:spPr>
            <a:xfrm>
              <a:off x="2011706" y="4246314"/>
              <a:ext cx="1503821" cy="430887"/>
            </a:xfrm>
            <a:prstGeom prst="rect">
              <a:avLst/>
            </a:prstGeom>
          </p:spPr>
          <p:txBody>
            <a:bodyPr wrap="square">
              <a:spAutoFit/>
            </a:bodyPr>
            <a:lstStyle/>
            <a:p>
              <a:pPr marL="171450" indent="-171450">
                <a:buFont typeface="Arial" panose="020B0604020202020204" pitchFamily="34" charset="0"/>
                <a:buChar char="•"/>
              </a:pPr>
              <a:r>
                <a:rPr lang="en-US" sz="1100" dirty="0">
                  <a:solidFill>
                    <a:schemeClr val="bg1">
                      <a:lumMod val="50000"/>
                    </a:schemeClr>
                  </a:solidFill>
                </a:rPr>
                <a:t>On-die L1 cache;</a:t>
              </a:r>
            </a:p>
            <a:p>
              <a:pPr marL="171450" indent="-171450">
                <a:buFont typeface="Arial" panose="020B0604020202020204" pitchFamily="34" charset="0"/>
                <a:buChar char="•"/>
              </a:pPr>
              <a:r>
                <a:rPr lang="en-US" sz="1100">
                  <a:solidFill>
                    <a:schemeClr val="bg1">
                      <a:lumMod val="50000"/>
                    </a:schemeClr>
                  </a:solidFill>
                </a:rPr>
                <a:t>Floating-point </a:t>
              </a:r>
              <a:r>
                <a:rPr lang="en-US" sz="1100" dirty="0">
                  <a:solidFill>
                    <a:schemeClr val="bg1">
                      <a:lumMod val="50000"/>
                    </a:schemeClr>
                  </a:solidFill>
                </a:rPr>
                <a:t>unit</a:t>
              </a:r>
            </a:p>
          </p:txBody>
        </p:sp>
        <p:sp>
          <p:nvSpPr>
            <p:cNvPr id="112" name="Rectangle 61">
              <a:extLst>
                <a:ext uri="{FF2B5EF4-FFF2-40B4-BE49-F238E27FC236}">
                  <a16:creationId xmlns:a16="http://schemas.microsoft.com/office/drawing/2014/main" id="{3A306BBF-325A-D842-A6A2-2DC4B3F9A630}"/>
                </a:ext>
              </a:extLst>
            </p:cNvPr>
            <p:cNvSpPr/>
            <p:nvPr/>
          </p:nvSpPr>
          <p:spPr>
            <a:xfrm>
              <a:off x="2022659" y="3701528"/>
              <a:ext cx="1218764" cy="584775"/>
            </a:xfrm>
            <a:prstGeom prst="rect">
              <a:avLst/>
            </a:prstGeom>
          </p:spPr>
          <p:txBody>
            <a:bodyPr wrap="none">
              <a:spAutoFit/>
            </a:bodyPr>
            <a:lstStyle/>
            <a:p>
              <a:r>
                <a:rPr lang="en-US" sz="1600" b="1" dirty="0">
                  <a:solidFill>
                    <a:schemeClr val="tx1">
                      <a:lumMod val="85000"/>
                      <a:lumOff val="15000"/>
                    </a:schemeClr>
                  </a:solidFill>
                </a:rPr>
                <a:t>Intel 80486.</a:t>
              </a:r>
            </a:p>
            <a:p>
              <a:r>
                <a:rPr lang="en-US" sz="1600" b="1" dirty="0">
                  <a:solidFill>
                    <a:schemeClr val="tx1">
                      <a:lumMod val="85000"/>
                      <a:lumOff val="15000"/>
                    </a:schemeClr>
                  </a:solidFill>
                </a:rPr>
                <a:t>Improved processors</a:t>
              </a:r>
            </a:p>
          </p:txBody>
        </p:sp>
      </p:grpSp>
      <p:grpSp>
        <p:nvGrpSpPr>
          <p:cNvPr id="113" name="8 Grupo">
            <a:extLst>
              <a:ext uri="{FF2B5EF4-FFF2-40B4-BE49-F238E27FC236}">
                <a16:creationId xmlns:a16="http://schemas.microsoft.com/office/drawing/2014/main" id="{EDA1B8F1-502D-4F4E-8C9B-65CFF66B08BF}"/>
              </a:ext>
            </a:extLst>
          </p:cNvPr>
          <p:cNvGrpSpPr/>
          <p:nvPr/>
        </p:nvGrpSpPr>
        <p:grpSpPr>
          <a:xfrm rot="10800000">
            <a:off x="10653506" y="3581555"/>
            <a:ext cx="166894" cy="965112"/>
            <a:chOff x="5527256" y="1787812"/>
            <a:chExt cx="135019" cy="918086"/>
          </a:xfrm>
        </p:grpSpPr>
        <p:sp>
          <p:nvSpPr>
            <p:cNvPr id="114" name="37 Elipse">
              <a:extLst>
                <a:ext uri="{FF2B5EF4-FFF2-40B4-BE49-F238E27FC236}">
                  <a16:creationId xmlns:a16="http://schemas.microsoft.com/office/drawing/2014/main" id="{98781396-1A6B-9147-B629-613B94CAFBA6}"/>
                </a:ext>
              </a:extLst>
            </p:cNvPr>
            <p:cNvSpPr/>
            <p:nvPr/>
          </p:nvSpPr>
          <p:spPr>
            <a:xfrm>
              <a:off x="5527256" y="2570898"/>
              <a:ext cx="135019" cy="135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115" name="45 Conector recto">
              <a:extLst>
                <a:ext uri="{FF2B5EF4-FFF2-40B4-BE49-F238E27FC236}">
                  <a16:creationId xmlns:a16="http://schemas.microsoft.com/office/drawing/2014/main" id="{E40531A8-65F0-074C-B78B-029A563179ED}"/>
                </a:ext>
              </a:extLst>
            </p:cNvPr>
            <p:cNvCxnSpPr/>
            <p:nvPr/>
          </p:nvCxnSpPr>
          <p:spPr>
            <a:xfrm flipV="1">
              <a:off x="5596189" y="1858765"/>
              <a:ext cx="5547" cy="7131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6" name="51 Elipse">
              <a:extLst>
                <a:ext uri="{FF2B5EF4-FFF2-40B4-BE49-F238E27FC236}">
                  <a16:creationId xmlns:a16="http://schemas.microsoft.com/office/drawing/2014/main" id="{8E86E0D3-A42B-A34D-B7E7-9B4CF608232E}"/>
                </a:ext>
              </a:extLst>
            </p:cNvPr>
            <p:cNvSpPr/>
            <p:nvPr/>
          </p:nvSpPr>
          <p:spPr>
            <a:xfrm>
              <a:off x="5562802" y="1787812"/>
              <a:ext cx="81011" cy="81000"/>
            </a:xfrm>
            <a:prstGeom prst="ellipse">
              <a:avLst/>
            </a:prstGeom>
            <a:solidFill>
              <a:schemeClr val="bg1"/>
            </a:solid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117" name="TextBox 83">
            <a:extLst>
              <a:ext uri="{FF2B5EF4-FFF2-40B4-BE49-F238E27FC236}">
                <a16:creationId xmlns:a16="http://schemas.microsoft.com/office/drawing/2014/main" id="{37AF8F4E-6F1F-934D-AB8A-3A1995E06F77}"/>
              </a:ext>
            </a:extLst>
          </p:cNvPr>
          <p:cNvSpPr txBox="1"/>
          <p:nvPr/>
        </p:nvSpPr>
        <p:spPr>
          <a:xfrm>
            <a:off x="10363200" y="3124200"/>
            <a:ext cx="704039" cy="400110"/>
          </a:xfrm>
          <a:prstGeom prst="rect">
            <a:avLst/>
          </a:prstGeom>
          <a:noFill/>
        </p:spPr>
        <p:txBody>
          <a:bodyPr wrap="none" rtlCol="0">
            <a:spAutoFit/>
          </a:bodyPr>
          <a:lstStyle/>
          <a:p>
            <a:pPr algn="r"/>
            <a:r>
              <a:rPr lang="en-US" sz="2000" b="1" dirty="0">
                <a:solidFill>
                  <a:schemeClr val="accent5">
                    <a:lumMod val="50000"/>
                  </a:schemeClr>
                </a:solidFill>
              </a:rPr>
              <a:t>1989</a:t>
            </a:r>
          </a:p>
        </p:txBody>
      </p:sp>
    </p:spTree>
    <p:extLst>
      <p:ext uri="{BB962C8B-B14F-4D97-AF65-F5344CB8AC3E}">
        <p14:creationId xmlns:p14="http://schemas.microsoft.com/office/powerpoint/2010/main" val="260972834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Immagine 39" descr="Immagine che contiene mappa&#10;&#10;Descrizione generata automaticamente">
            <a:extLst>
              <a:ext uri="{FF2B5EF4-FFF2-40B4-BE49-F238E27FC236}">
                <a16:creationId xmlns:a16="http://schemas.microsoft.com/office/drawing/2014/main" id="{213D8948-FD02-464A-8B2F-5EAA4BAD2652}"/>
              </a:ext>
            </a:extLst>
          </p:cNvPr>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4724401" y="-525411"/>
            <a:ext cx="9067800" cy="7518653"/>
          </a:xfrm>
          <a:prstGeom prst="rect">
            <a:avLst/>
          </a:prstGeom>
        </p:spPr>
      </p:pic>
      <p:sp>
        <p:nvSpPr>
          <p:cNvPr id="3" name="Segnaposto piè di pagina 2">
            <a:extLst>
              <a:ext uri="{FF2B5EF4-FFF2-40B4-BE49-F238E27FC236}">
                <a16:creationId xmlns:a16="http://schemas.microsoft.com/office/drawing/2014/main" id="{753EB603-00DD-BB40-9574-9E28614668E3}"/>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55AB8D10-62B5-6546-BAC7-C2D1F05EA7CD}"/>
              </a:ext>
            </a:extLst>
          </p:cNvPr>
          <p:cNvSpPr>
            <a:spLocks noGrp="1"/>
          </p:cNvSpPr>
          <p:nvPr>
            <p:ph type="sldNum" sz="quarter" idx="12"/>
          </p:nvPr>
        </p:nvSpPr>
        <p:spPr/>
        <p:txBody>
          <a:bodyPr/>
          <a:lstStyle/>
          <a:p>
            <a:fld id="{DEC90E6D-7B2E-4EC5-B9F8-35F4AE9AC514}" type="slidenum">
              <a:rPr lang="en-US" smtClean="0"/>
              <a:pPr/>
              <a:t>30</a:t>
            </a:fld>
            <a:endParaRPr lang="en-US" dirty="0"/>
          </a:p>
        </p:txBody>
      </p:sp>
      <p:sp>
        <p:nvSpPr>
          <p:cNvPr id="5" name="Titolo 1">
            <a:extLst>
              <a:ext uri="{FF2B5EF4-FFF2-40B4-BE49-F238E27FC236}">
                <a16:creationId xmlns:a16="http://schemas.microsoft.com/office/drawing/2014/main" id="{DC6B7EEF-9F57-E840-B712-96A6721A8631}"/>
              </a:ext>
            </a:extLst>
          </p:cNvPr>
          <p:cNvSpPr txBox="1">
            <a:spLocks/>
          </p:cNvSpPr>
          <p:nvPr/>
        </p:nvSpPr>
        <p:spPr>
          <a:xfrm>
            <a:off x="1143000" y="76200"/>
            <a:ext cx="9982200" cy="711081"/>
          </a:xfrm>
          <a:prstGeom prst="rect">
            <a:avLst/>
          </a:prstGeom>
        </p:spPr>
        <p:txBody>
          <a:bodyPr vert="horz" lIns="121899" tIns="60949" rIns="121899" bIns="60949" rtlCol="0" anchor="ctr">
            <a:noAutofit/>
          </a:bodyPr>
          <a:lstStyle>
            <a:lvl1pPr algn="l" defTabSz="1218987" rtl="0" eaLnBrk="1" latinLnBrk="0" hangingPunct="1">
              <a:spcBef>
                <a:spcPct val="0"/>
              </a:spcBef>
              <a:buNone/>
              <a:defRPr sz="3600" kern="1200">
                <a:solidFill>
                  <a:schemeClr val="tx1"/>
                </a:solidFill>
                <a:latin typeface="+mj-lt"/>
                <a:ea typeface="+mj-ea"/>
                <a:cs typeface="+mj-cs"/>
              </a:defRPr>
            </a:lvl1pPr>
          </a:lstStyle>
          <a:p>
            <a:pPr algn="ctr"/>
            <a:r>
              <a:rPr lang="en-US" dirty="0">
                <a:solidFill>
                  <a:schemeClr val="tx2">
                    <a:lumMod val="50000"/>
                  </a:schemeClr>
                </a:solidFill>
                <a:latin typeface="Roboto Light" panose="02000000000000000000" pitchFamily="2" charset="0"/>
                <a:ea typeface="Roboto Light" panose="02000000000000000000" pitchFamily="2" charset="0"/>
              </a:rPr>
              <a:t>Conclusion</a:t>
            </a:r>
          </a:p>
        </p:txBody>
      </p:sp>
      <p:cxnSp>
        <p:nvCxnSpPr>
          <p:cNvPr id="6" name="Connettore 1 5">
            <a:extLst>
              <a:ext uri="{FF2B5EF4-FFF2-40B4-BE49-F238E27FC236}">
                <a16:creationId xmlns:a16="http://schemas.microsoft.com/office/drawing/2014/main" id="{B9DF1251-0D1E-594F-975B-AF2C9DE39672}"/>
              </a:ext>
            </a:extLst>
          </p:cNvPr>
          <p:cNvCxnSpPr>
            <a:cxnSpLocks/>
          </p:cNvCxnSpPr>
          <p:nvPr/>
        </p:nvCxnSpPr>
        <p:spPr>
          <a:xfrm>
            <a:off x="955966" y="1501024"/>
            <a:ext cx="5760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ttangolo 6">
            <a:extLst>
              <a:ext uri="{FF2B5EF4-FFF2-40B4-BE49-F238E27FC236}">
                <a16:creationId xmlns:a16="http://schemas.microsoft.com/office/drawing/2014/main" id="{1E826A48-EABC-E14E-98D9-79E0547602BE}"/>
              </a:ext>
            </a:extLst>
          </p:cNvPr>
          <p:cNvSpPr/>
          <p:nvPr/>
        </p:nvSpPr>
        <p:spPr>
          <a:xfrm>
            <a:off x="912254" y="1100914"/>
            <a:ext cx="5521036" cy="400110"/>
          </a:xfrm>
          <a:prstGeom prst="rect">
            <a:avLst/>
          </a:prstGeom>
        </p:spPr>
        <p:txBody>
          <a:bodyPr wrap="square">
            <a:spAutoFit/>
          </a:bodyPr>
          <a:lstStyle/>
          <a:p>
            <a:r>
              <a:rPr lang="en-US" sz="2000" spc="200" dirty="0">
                <a:solidFill>
                  <a:schemeClr val="tx2">
                    <a:lumMod val="50000"/>
                  </a:schemeClr>
                </a:solidFill>
              </a:rPr>
              <a:t>Processors historical evolution summary</a:t>
            </a:r>
          </a:p>
        </p:txBody>
      </p:sp>
      <p:sp>
        <p:nvSpPr>
          <p:cNvPr id="8" name="CasellaDiTesto 7">
            <a:extLst>
              <a:ext uri="{FF2B5EF4-FFF2-40B4-BE49-F238E27FC236}">
                <a16:creationId xmlns:a16="http://schemas.microsoft.com/office/drawing/2014/main" id="{090FAEB7-440E-BF43-B313-48BEA7F8B017}"/>
              </a:ext>
            </a:extLst>
          </p:cNvPr>
          <p:cNvSpPr txBox="1"/>
          <p:nvPr/>
        </p:nvSpPr>
        <p:spPr>
          <a:xfrm>
            <a:off x="1262315" y="1593809"/>
            <a:ext cx="5453651" cy="3968788"/>
          </a:xfrm>
          <a:prstGeom prst="rect">
            <a:avLst/>
          </a:prstGeom>
          <a:noFill/>
        </p:spPr>
        <p:txBody>
          <a:bodyPr wrap="square" rtlCol="0">
            <a:noAutofit/>
          </a:bodyPr>
          <a:lstStyle/>
          <a:p>
            <a:r>
              <a:rPr lang="en-US" dirty="0">
                <a:solidFill>
                  <a:schemeClr val="tx1">
                    <a:lumMod val="85000"/>
                    <a:lumOff val="15000"/>
                  </a:schemeClr>
                </a:solidFill>
                <a:latin typeface="Roboto Light" panose="02000000000000000000" pitchFamily="2" charset="0"/>
                <a:ea typeface="Roboto Light" panose="02000000000000000000" pitchFamily="2" charset="0"/>
              </a:rPr>
              <a:t>The present historical excursus shows how ARM and Intel processors have evolved during the years. The most exciting thing was to find out how two of the world-leading processors companies, like ARM and Intel, have improved their products increasing the processors speed-up. </a:t>
            </a:r>
          </a:p>
          <a:p>
            <a:r>
              <a:rPr lang="en-US" dirty="0">
                <a:solidFill>
                  <a:schemeClr val="tx1">
                    <a:lumMod val="85000"/>
                    <a:lumOff val="15000"/>
                  </a:schemeClr>
                </a:solidFill>
                <a:latin typeface="Roboto Light" panose="02000000000000000000" pitchFamily="2" charset="0"/>
                <a:ea typeface="Roboto Light" panose="02000000000000000000" pitchFamily="2" charset="0"/>
              </a:rPr>
              <a:t>Since the 1990s, the two companies have provided different kinds of functionalities to their processors to make them more and more powerful and meet the ever-growing market demand</a:t>
            </a:r>
            <a:r>
              <a:rPr lang="en-US">
                <a:solidFill>
                  <a:schemeClr val="tx1">
                    <a:lumMod val="85000"/>
                    <a:lumOff val="15000"/>
                  </a:schemeClr>
                </a:solidFill>
                <a:latin typeface="Roboto Light" panose="02000000000000000000" pitchFamily="2" charset="0"/>
                <a:ea typeface="Roboto Light" panose="02000000000000000000" pitchFamily="2" charset="0"/>
              </a:rPr>
              <a:t>. </a:t>
            </a:r>
          </a:p>
          <a:p>
            <a:r>
              <a:rPr lang="en-US">
                <a:solidFill>
                  <a:schemeClr val="tx1">
                    <a:lumMod val="85000"/>
                    <a:lumOff val="15000"/>
                  </a:schemeClr>
                </a:solidFill>
                <a:latin typeface="Roboto Light" panose="02000000000000000000" pitchFamily="2" charset="0"/>
                <a:ea typeface="Roboto Light" panose="02000000000000000000" pitchFamily="2" charset="0"/>
              </a:rPr>
              <a:t>The </a:t>
            </a:r>
            <a:r>
              <a:rPr lang="en-US" dirty="0">
                <a:solidFill>
                  <a:schemeClr val="tx1">
                    <a:lumMod val="85000"/>
                    <a:lumOff val="15000"/>
                  </a:schemeClr>
                </a:solidFill>
                <a:latin typeface="Roboto Light" panose="02000000000000000000" pitchFamily="2" charset="0"/>
                <a:ea typeface="Roboto Light" panose="02000000000000000000" pitchFamily="2" charset="0"/>
              </a:rPr>
              <a:t>results of these improvements lead the processors to become an essential member of human daily life.</a:t>
            </a:r>
          </a:p>
          <a:p>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p:txBody>
      </p:sp>
      <p:sp>
        <p:nvSpPr>
          <p:cNvPr id="10" name="ホームベース 19">
            <a:extLst>
              <a:ext uri="{FF2B5EF4-FFF2-40B4-BE49-F238E27FC236}">
                <a16:creationId xmlns:a16="http://schemas.microsoft.com/office/drawing/2014/main" id="{C1A602E6-30BF-854A-8ECD-4F543E0235DB}"/>
              </a:ext>
            </a:extLst>
          </p:cNvPr>
          <p:cNvSpPr/>
          <p:nvPr/>
        </p:nvSpPr>
        <p:spPr>
          <a:xfrm>
            <a:off x="999000" y="1721134"/>
            <a:ext cx="288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pic>
        <p:nvPicPr>
          <p:cNvPr id="21" name="Immagine 20" descr="Immagine che contiene elettronico, circuito&#10;&#10;Descrizione generata automaticamente">
            <a:extLst>
              <a:ext uri="{FF2B5EF4-FFF2-40B4-BE49-F238E27FC236}">
                <a16:creationId xmlns:a16="http://schemas.microsoft.com/office/drawing/2014/main" id="{1F31F5E5-A3E0-E049-BD8E-E6A0D793547C}"/>
              </a:ext>
            </a:extLst>
          </p:cNvPr>
          <p:cNvPicPr>
            <a:picLocks noChangeAspect="1"/>
          </p:cNvPicPr>
          <p:nvPr/>
        </p:nvPicPr>
        <p:blipFill rotWithShape="1">
          <a:blip r:embed="rId3" cstate="print">
            <a:clrChange>
              <a:clrFrom>
                <a:srgbClr val="9FA4A8"/>
              </a:clrFrom>
              <a:clrTo>
                <a:srgbClr val="9FA4A8">
                  <a:alpha val="0"/>
                </a:srgbClr>
              </a:clrTo>
            </a:clrChange>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962" r="-2534"/>
          <a:stretch/>
        </p:blipFill>
        <p:spPr>
          <a:xfrm rot="21056201">
            <a:off x="7521600" y="4994137"/>
            <a:ext cx="898109" cy="7110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Immagine 37">
            <a:extLst>
              <a:ext uri="{FF2B5EF4-FFF2-40B4-BE49-F238E27FC236}">
                <a16:creationId xmlns:a16="http://schemas.microsoft.com/office/drawing/2014/main" id="{F54259FD-7EF4-4A40-BA28-EBF495777DE6}"/>
              </a:ext>
            </a:extLst>
          </p:cNvPr>
          <p:cNvPicPr>
            <a:picLocks noChangeAspect="1"/>
          </p:cNvPicPr>
          <p:nvPr/>
        </p:nvPicPr>
        <p:blipFill>
          <a:blip r:embed="rId5">
            <a:alphaModFix/>
          </a:blip>
          <a:stretch>
            <a:fillRect/>
          </a:stretch>
        </p:blipFill>
        <p:spPr>
          <a:xfrm rot="251527">
            <a:off x="9956558" y="4190013"/>
            <a:ext cx="757709" cy="7110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2" name="Immagine 41" descr="Immagine che contiene elettronico, circuito&#10;&#10;Descrizione generata automaticamente">
            <a:extLst>
              <a:ext uri="{FF2B5EF4-FFF2-40B4-BE49-F238E27FC236}">
                <a16:creationId xmlns:a16="http://schemas.microsoft.com/office/drawing/2014/main" id="{F8CAC5B6-769A-EC41-98A1-EBB7D37D4B34}"/>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03179" y="5734915"/>
            <a:ext cx="861409" cy="5624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5" name="Rettangolo 44">
            <a:extLst>
              <a:ext uri="{FF2B5EF4-FFF2-40B4-BE49-F238E27FC236}">
                <a16:creationId xmlns:a16="http://schemas.microsoft.com/office/drawing/2014/main" id="{1FFB22CC-453D-384F-B4D4-A305DBBD48AE}"/>
              </a:ext>
            </a:extLst>
          </p:cNvPr>
          <p:cNvSpPr/>
          <p:nvPr/>
        </p:nvSpPr>
        <p:spPr>
          <a:xfrm>
            <a:off x="8705071" y="2743200"/>
            <a:ext cx="438929" cy="457200"/>
          </a:xfrm>
          <a:prstGeom prst="rect">
            <a:avLst/>
          </a:prstGeom>
          <a:solidFill>
            <a:schemeClr val="bg1">
              <a:lumMod val="95000"/>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45">
            <a:extLst>
              <a:ext uri="{FF2B5EF4-FFF2-40B4-BE49-F238E27FC236}">
                <a16:creationId xmlns:a16="http://schemas.microsoft.com/office/drawing/2014/main" id="{73EEED24-0140-5B41-9964-B06D16261BAB}"/>
              </a:ext>
            </a:extLst>
          </p:cNvPr>
          <p:cNvSpPr/>
          <p:nvPr/>
        </p:nvSpPr>
        <p:spPr>
          <a:xfrm>
            <a:off x="7656684" y="3578203"/>
            <a:ext cx="438929" cy="457200"/>
          </a:xfrm>
          <a:prstGeom prst="rect">
            <a:avLst/>
          </a:prstGeom>
          <a:solidFill>
            <a:schemeClr val="bg1">
              <a:lumMod val="95000"/>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43" name="Immagine 42" descr="Immagine che contiene elettronico, remoto, interni, controllo&#10;&#10;Descrizione generata automaticamente">
            <a:extLst>
              <a:ext uri="{FF2B5EF4-FFF2-40B4-BE49-F238E27FC236}">
                <a16:creationId xmlns:a16="http://schemas.microsoft.com/office/drawing/2014/main" id="{CB8C53FC-69C8-DB4B-90C9-FB71642BFDCE}"/>
              </a:ext>
            </a:extLst>
          </p:cNvPr>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359634">
            <a:off x="7681942" y="3238680"/>
            <a:ext cx="977783" cy="866309"/>
          </a:xfrm>
          <a:prstGeom prst="rect">
            <a:avLst/>
          </a:prstGeom>
          <a:effectLst>
            <a:outerShdw blurRad="50800" dist="50800" dir="5400000" algn="ctr" rotWithShape="0">
              <a:schemeClr val="bg1"/>
            </a:outerShdw>
          </a:effectLst>
        </p:spPr>
      </p:pic>
      <p:pic>
        <p:nvPicPr>
          <p:cNvPr id="47" name="Immagine 46">
            <a:extLst>
              <a:ext uri="{FF2B5EF4-FFF2-40B4-BE49-F238E27FC236}">
                <a16:creationId xmlns:a16="http://schemas.microsoft.com/office/drawing/2014/main" id="{2DE83CE0-3A21-C845-920D-4609B08BC709}"/>
              </a:ext>
            </a:extLst>
          </p:cNvPr>
          <p:cNvPicPr>
            <a:picLocks noChangeAspect="1"/>
          </p:cNvPicPr>
          <p:nvPr/>
        </p:nvPicPr>
        <p:blipFill>
          <a:blip r:embed="rId8">
            <a:clrChange>
              <a:clrFrom>
                <a:srgbClr val="FDFEFE"/>
              </a:clrFrom>
              <a:clrTo>
                <a:srgbClr val="FDFEFE">
                  <a:alpha val="0"/>
                </a:srgbClr>
              </a:clrTo>
            </a:clrChange>
            <a:extLst>
              <a:ext uri="{BEBA8EAE-BF5A-486C-A8C5-ECC9F3942E4B}">
                <a14:imgProps xmlns:a14="http://schemas.microsoft.com/office/drawing/2010/main">
                  <a14:imgLayer r:embed="rId9">
                    <a14:imgEffect>
                      <a14:saturation sat="66000"/>
                    </a14:imgEffect>
                  </a14:imgLayer>
                </a14:imgProps>
              </a:ext>
            </a:extLst>
          </a:blip>
          <a:stretch>
            <a:fillRect/>
          </a:stretch>
        </p:blipFill>
        <p:spPr>
          <a:xfrm rot="20627363">
            <a:off x="9967552" y="2412066"/>
            <a:ext cx="1042346" cy="6900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8" name="Immagine 47">
            <a:extLst>
              <a:ext uri="{FF2B5EF4-FFF2-40B4-BE49-F238E27FC236}">
                <a16:creationId xmlns:a16="http://schemas.microsoft.com/office/drawing/2014/main" id="{5172CC52-46CD-1344-8306-223E839FCE84}"/>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7533055" y="1730167"/>
            <a:ext cx="994285" cy="745714"/>
          </a:xfrm>
          <a:prstGeom prst="rect">
            <a:avLst/>
          </a:prstGeom>
        </p:spPr>
      </p:pic>
      <p:pic>
        <p:nvPicPr>
          <p:cNvPr id="49" name="Immagine 48">
            <a:extLst>
              <a:ext uri="{FF2B5EF4-FFF2-40B4-BE49-F238E27FC236}">
                <a16:creationId xmlns:a16="http://schemas.microsoft.com/office/drawing/2014/main" id="{161E667F-1023-874F-8DC6-FBD40CF811D6}"/>
              </a:ext>
            </a:extLst>
          </p:cNvPr>
          <p:cNvPicPr>
            <a:picLocks noChangeAspect="1"/>
          </p:cNvPicPr>
          <p:nvPr/>
        </p:nvPicPr>
        <p:blipFill>
          <a:blip r:embed="rId11">
            <a:alphaModFix amt="85000"/>
          </a:blip>
          <a:stretch>
            <a:fillRect/>
          </a:stretch>
        </p:blipFill>
        <p:spPr>
          <a:xfrm rot="20683928">
            <a:off x="7727023" y="397335"/>
            <a:ext cx="769065" cy="4498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0" name="Immagine 49">
            <a:extLst>
              <a:ext uri="{FF2B5EF4-FFF2-40B4-BE49-F238E27FC236}">
                <a16:creationId xmlns:a16="http://schemas.microsoft.com/office/drawing/2014/main" id="{18FBA9A0-19F2-344A-B53C-19478CEEFC6E}"/>
              </a:ext>
            </a:extLst>
          </p:cNvPr>
          <p:cNvPicPr>
            <a:picLocks noChangeAspect="1"/>
          </p:cNvPicPr>
          <p:nvPr/>
        </p:nvPicPr>
        <p:blipFill>
          <a:blip r:embed="rId12">
            <a:clrChange>
              <a:clrFrom>
                <a:srgbClr val="FFFFFF"/>
              </a:clrFrom>
              <a:clrTo>
                <a:srgbClr val="FFFFFF">
                  <a:alpha val="0"/>
                </a:srgbClr>
              </a:clrTo>
            </a:clrChange>
          </a:blip>
          <a:stretch>
            <a:fillRect/>
          </a:stretch>
        </p:blipFill>
        <p:spPr>
          <a:xfrm rot="1068478">
            <a:off x="10030725" y="987200"/>
            <a:ext cx="768801" cy="7688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41571366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piè di pagina 2">
            <a:extLst>
              <a:ext uri="{FF2B5EF4-FFF2-40B4-BE49-F238E27FC236}">
                <a16:creationId xmlns:a16="http://schemas.microsoft.com/office/drawing/2014/main" id="{51359BC3-3210-284D-B133-537D756FF850}"/>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1DB76ADD-9C72-E44D-BBD5-123DD4524899}"/>
              </a:ext>
            </a:extLst>
          </p:cNvPr>
          <p:cNvSpPr>
            <a:spLocks noGrp="1"/>
          </p:cNvSpPr>
          <p:nvPr>
            <p:ph type="sldNum" sz="quarter" idx="12"/>
          </p:nvPr>
        </p:nvSpPr>
        <p:spPr/>
        <p:txBody>
          <a:bodyPr/>
          <a:lstStyle/>
          <a:p>
            <a:fld id="{DEC90E6D-7B2E-4EC5-B9F8-35F4AE9AC514}" type="slidenum">
              <a:rPr lang="en-US" smtClean="0"/>
              <a:pPr/>
              <a:t>31</a:t>
            </a:fld>
            <a:endParaRPr lang="en-US" dirty="0"/>
          </a:p>
        </p:txBody>
      </p:sp>
      <p:sp>
        <p:nvSpPr>
          <p:cNvPr id="5" name="Titolo 1">
            <a:extLst>
              <a:ext uri="{FF2B5EF4-FFF2-40B4-BE49-F238E27FC236}">
                <a16:creationId xmlns:a16="http://schemas.microsoft.com/office/drawing/2014/main" id="{C1CE84C3-DE46-D444-9D0F-DBFC0F8A1101}"/>
              </a:ext>
            </a:extLst>
          </p:cNvPr>
          <p:cNvSpPr>
            <a:spLocks noGrp="1"/>
          </p:cNvSpPr>
          <p:nvPr>
            <p:ph type="title"/>
          </p:nvPr>
        </p:nvSpPr>
        <p:spPr>
          <a:xfrm>
            <a:off x="1104900" y="80846"/>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References</a:t>
            </a:r>
          </a:p>
        </p:txBody>
      </p:sp>
      <p:sp>
        <p:nvSpPr>
          <p:cNvPr id="8" name="Rectangle 1">
            <a:extLst>
              <a:ext uri="{FF2B5EF4-FFF2-40B4-BE49-F238E27FC236}">
                <a16:creationId xmlns:a16="http://schemas.microsoft.com/office/drawing/2014/main" id="{AFDEB515-0C8E-E649-A167-40087B14B735}"/>
              </a:ext>
            </a:extLst>
          </p:cNvPr>
          <p:cNvSpPr>
            <a:spLocks noChangeArrowheads="1"/>
          </p:cNvSpPr>
          <p:nvPr/>
        </p:nvSpPr>
        <p:spPr bwMode="auto">
          <a:xfrm>
            <a:off x="609600" y="2717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900" b="0" i="0" u="none" strike="noStrike" cap="none" normalizeH="0" baseline="0">
                <a:ln>
                  <a:noFill/>
                </a:ln>
                <a:solidFill>
                  <a:schemeClr val="tx1"/>
                </a:solidFill>
                <a:effectLst/>
                <a:latin typeface="Cambria" panose="02040503050406030204" pitchFamily="18"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0" name="CasellaDiTesto 9">
            <a:extLst>
              <a:ext uri="{FF2B5EF4-FFF2-40B4-BE49-F238E27FC236}">
                <a16:creationId xmlns:a16="http://schemas.microsoft.com/office/drawing/2014/main" id="{FE594315-3C58-4940-909E-17754F2D08A1}"/>
              </a:ext>
            </a:extLst>
          </p:cNvPr>
          <p:cNvSpPr txBox="1"/>
          <p:nvPr/>
        </p:nvSpPr>
        <p:spPr>
          <a:xfrm>
            <a:off x="942584" y="728346"/>
            <a:ext cx="10399193" cy="5909310"/>
          </a:xfrm>
          <a:prstGeom prst="rect">
            <a:avLst/>
          </a:prstGeom>
          <a:noFill/>
        </p:spPr>
        <p:txBody>
          <a:bodyPr wrap="square" rtlCol="0">
            <a:spAutoFit/>
          </a:bodyPr>
          <a:lstStyle/>
          <a:p>
            <a:pPr marL="342900" indent="-342900">
              <a:buFont typeface="+mj-lt"/>
              <a:buAutoNum type="arabicPeriod"/>
            </a:pPr>
            <a:r>
              <a:rPr lang="en-US" sz="1400" dirty="0">
                <a:latin typeface="Roboto Light" panose="02000000000000000000" pitchFamily="2" charset="0"/>
                <a:ea typeface="Roboto Light" panose="02000000000000000000" pitchFamily="2" charset="0"/>
              </a:rPr>
              <a:t>C. Cullinan, C. </a:t>
            </a:r>
            <a:r>
              <a:rPr lang="en-US" sz="1400" dirty="0" err="1">
                <a:latin typeface="Roboto Light" panose="02000000000000000000" pitchFamily="2" charset="0"/>
                <a:ea typeface="Roboto Light" panose="02000000000000000000" pitchFamily="2" charset="0"/>
              </a:rPr>
              <a:t>Wyant</a:t>
            </a:r>
            <a:r>
              <a:rPr lang="en-US" sz="1400" dirty="0">
                <a:latin typeface="Roboto Light" panose="02000000000000000000" pitchFamily="2" charset="0"/>
                <a:ea typeface="Roboto Light" panose="02000000000000000000" pitchFamily="2" charset="0"/>
              </a:rPr>
              <a:t>, T. </a:t>
            </a:r>
            <a:r>
              <a:rPr lang="en-US" sz="1400" dirty="0" err="1">
                <a:latin typeface="Roboto Light" panose="02000000000000000000" pitchFamily="2" charset="0"/>
                <a:ea typeface="Roboto Light" panose="02000000000000000000" pitchFamily="2" charset="0"/>
              </a:rPr>
              <a:t>Frattesi</a:t>
            </a:r>
            <a:r>
              <a:rPr lang="en-US" sz="1400" dirty="0">
                <a:latin typeface="Roboto Light" panose="02000000000000000000" pitchFamily="2" charset="0"/>
                <a:ea typeface="Roboto Light" panose="02000000000000000000" pitchFamily="2" charset="0"/>
              </a:rPr>
              <a:t>, and X. Huang, " Computing Performance Benchmarks among CPU, GPU, and FPGA " in high performance computing on graphics processing units: </a:t>
            </a:r>
            <a:r>
              <a:rPr lang="en-US" sz="1400" dirty="0" err="1">
                <a:latin typeface="Roboto Light" panose="02000000000000000000" pitchFamily="2" charset="0"/>
                <a:ea typeface="Roboto Light" panose="02000000000000000000" pitchFamily="2" charset="0"/>
              </a:rPr>
              <a:t>hgpu.org</a:t>
            </a:r>
            <a:r>
              <a:rPr lang="en-US" sz="1400" dirty="0">
                <a:latin typeface="Roboto Light" panose="02000000000000000000" pitchFamily="2" charset="0"/>
                <a:ea typeface="Roboto Light" panose="02000000000000000000" pitchFamily="2" charset="0"/>
              </a:rPr>
              <a:t>, April 2012.</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A. Danowitz, K. Kelley, J. Mao, J. P. Stevenson and M. Horowitz  "CPU DB: Recording Microprocessor History " in </a:t>
            </a:r>
            <a:r>
              <a:rPr lang="en-US" sz="1400" dirty="0" err="1">
                <a:latin typeface="Roboto Light" panose="02000000000000000000" pitchFamily="2" charset="0"/>
                <a:ea typeface="Roboto Light" panose="02000000000000000000" pitchFamily="2" charset="0"/>
              </a:rPr>
              <a:t>acmqueue</a:t>
            </a:r>
            <a:r>
              <a:rPr lang="en-US" sz="1400" dirty="0">
                <a:latin typeface="Roboto Light" panose="02000000000000000000" pitchFamily="2" charset="0"/>
                <a:ea typeface="Roboto Light" panose="02000000000000000000" pitchFamily="2" charset="0"/>
              </a:rPr>
              <a:t>, vol.10, Issue 4, April 2012.</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J. V. Vijay, B. </a:t>
            </a:r>
            <a:r>
              <a:rPr lang="en-US" sz="1400" dirty="0" err="1">
                <a:latin typeface="Roboto Light" panose="02000000000000000000" pitchFamily="2" charset="0"/>
                <a:ea typeface="Roboto Light" panose="02000000000000000000" pitchFamily="2" charset="0"/>
              </a:rPr>
              <a:t>Bansode</a:t>
            </a:r>
            <a:r>
              <a:rPr lang="en-US" sz="1400" dirty="0">
                <a:latin typeface="Roboto Light" panose="02000000000000000000" pitchFamily="2" charset="0"/>
                <a:ea typeface="Roboto Light" panose="02000000000000000000" pitchFamily="2" charset="0"/>
              </a:rPr>
              <a:t> , </a:t>
            </a:r>
            <a:r>
              <a:rPr lang="en-US" sz="1400" i="1" dirty="0">
                <a:latin typeface="Roboto Light" panose="02000000000000000000" pitchFamily="2" charset="0"/>
                <a:ea typeface="Roboto Light" panose="02000000000000000000" pitchFamily="2" charset="0"/>
              </a:rPr>
              <a:t>ARM Processor Architecture Evolution and Applications</a:t>
            </a:r>
            <a:r>
              <a:rPr lang="en-US" sz="1400" dirty="0">
                <a:latin typeface="Roboto Light" panose="02000000000000000000" pitchFamily="2" charset="0"/>
                <a:ea typeface="Roboto Light" panose="02000000000000000000" pitchFamily="2" charset="0"/>
              </a:rPr>
              <a:t>,  in International Journal of Science, Engineering and Technology Research (IJSETR), Vol. 4, Issue 10, Oct. 2015. </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Markus Levy. </a:t>
            </a:r>
            <a:r>
              <a:rPr lang="en-US" sz="1400" i="1" dirty="0">
                <a:latin typeface="Roboto Light" panose="02000000000000000000" pitchFamily="2" charset="0"/>
                <a:ea typeface="Roboto Light" panose="02000000000000000000" pitchFamily="2" charset="0"/>
              </a:rPr>
              <a:t>The history of the ARM architecture: From inception to IPO</a:t>
            </a:r>
            <a:r>
              <a:rPr lang="en-US" sz="1400" dirty="0">
                <a:latin typeface="Roboto Light" panose="02000000000000000000" pitchFamily="2" charset="0"/>
                <a:ea typeface="Roboto Light" panose="02000000000000000000" pitchFamily="2" charset="0"/>
              </a:rPr>
              <a:t>. ARM IQ, 4(1), 2005.</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I. Davey,  </a:t>
            </a:r>
            <a:r>
              <a:rPr lang="en-US" sz="1400" dirty="0" err="1">
                <a:latin typeface="Roboto Light" panose="02000000000000000000" pitchFamily="2" charset="0"/>
                <a:ea typeface="Roboto Light" panose="02000000000000000000" pitchFamily="2" charset="0"/>
              </a:rPr>
              <a:t>P.Oliveri</a:t>
            </a:r>
            <a:r>
              <a:rPr lang="en-US" sz="1400" dirty="0">
                <a:latin typeface="Roboto Light" panose="02000000000000000000" pitchFamily="2" charset="0"/>
                <a:ea typeface="Roboto Light" panose="02000000000000000000" pitchFamily="2" charset="0"/>
              </a:rPr>
              <a:t>, The ARM11 Architecture, Spring 2009 CS433. </a:t>
            </a:r>
            <a:r>
              <a:rPr lang="en-US" sz="1400" dirty="0">
                <a:latin typeface="Roboto Light" panose="02000000000000000000" pitchFamily="2" charset="0"/>
                <a:ea typeface="Roboto Light" panose="02000000000000000000" pitchFamily="2" charset="0"/>
                <a:hlinkClick r:id="rId2">
                  <a:extLst>
                    <a:ext uri="{A12FA001-AC4F-418D-AE19-62706E023703}">
                      <ahyp:hlinkClr xmlns:ahyp="http://schemas.microsoft.com/office/drawing/2018/hyperlinkcolor" val="tx"/>
                    </a:ext>
                  </a:extLst>
                </a:hlinkClick>
              </a:rPr>
              <a:t>https://www.cs.virginia.edu/~skadron/cs433_s09_processors/arm11.pdf</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Intel, </a:t>
            </a:r>
            <a:r>
              <a:rPr lang="en-US" sz="1400" i="1" dirty="0">
                <a:latin typeface="Roboto Light" panose="02000000000000000000" pitchFamily="2" charset="0"/>
                <a:ea typeface="Roboto Light" panose="02000000000000000000" pitchFamily="2" charset="0"/>
              </a:rPr>
              <a:t>Intel® 64 and IA-32 Architectures Software Developer’s Manual, </a:t>
            </a:r>
            <a:r>
              <a:rPr lang="en-US" sz="1400" dirty="0">
                <a:latin typeface="Roboto Light" panose="02000000000000000000" pitchFamily="2" charset="0"/>
                <a:ea typeface="Roboto Light" panose="02000000000000000000" pitchFamily="2" charset="0"/>
              </a:rPr>
              <a:t>vol: 1-4, 2019, Accessed: Sept. 2019. [Online]. Available: </a:t>
            </a:r>
            <a:r>
              <a:rPr lang="en-US" sz="1400" dirty="0">
                <a:latin typeface="Roboto Light" panose="02000000000000000000" pitchFamily="2" charset="0"/>
                <a:ea typeface="Roboto Light" panose="02000000000000000000" pitchFamily="2" charset="0"/>
                <a:hlinkClick r:id="rId3">
                  <a:extLst>
                    <a:ext uri="{A12FA001-AC4F-418D-AE19-62706E023703}">
                      <ahyp:hlinkClr xmlns:ahyp="http://schemas.microsoft.com/office/drawing/2018/hyperlinkcolor" val="tx"/>
                    </a:ext>
                  </a:extLst>
                </a:hlinkClick>
              </a:rPr>
              <a:t>https://software.intel.com/sites/default/files/managed/39/c5/325462-sdm-vol-1-2abcd-3abcd.pdf</a:t>
            </a:r>
            <a:r>
              <a:rPr lang="en-US" sz="1400" dirty="0">
                <a:latin typeface="Roboto Light" panose="02000000000000000000" pitchFamily="2" charset="0"/>
                <a:ea typeface="Roboto Light" panose="02000000000000000000" pitchFamily="2" charset="0"/>
              </a:rPr>
              <a:t>.</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it-IT" sz="1400" dirty="0">
                <a:latin typeface="Roboto Light" panose="02000000000000000000" pitchFamily="2" charset="0"/>
                <a:ea typeface="Roboto Light" panose="02000000000000000000" pitchFamily="2" charset="0"/>
              </a:rPr>
              <a:t>Intel, P6 Family of Processors Hardware Developer’s Manual, </a:t>
            </a:r>
            <a:r>
              <a:rPr lang="en-US" sz="1400" dirty="0">
                <a:latin typeface="Roboto Light" panose="02000000000000000000" pitchFamily="2" charset="0"/>
                <a:ea typeface="Roboto Light" panose="02000000000000000000" pitchFamily="2" charset="0"/>
              </a:rPr>
              <a:t>Accessed: Nov. 2019. [Online]. Available: </a:t>
            </a:r>
            <a:r>
              <a:rPr lang="it-IT" sz="1400" dirty="0">
                <a:latin typeface="Roboto Light" panose="02000000000000000000" pitchFamily="2" charset="0"/>
                <a:ea typeface="Roboto Light" panose="02000000000000000000" pitchFamily="2" charset="0"/>
                <a:hlinkClick r:id="rId4" invalidUrl="http:///">
                  <a:extLst>
                    <a:ext uri="{A12FA001-AC4F-418D-AE19-62706E023703}">
                      <ahyp:hlinkClr xmlns:ahyp="http://schemas.microsoft.com/office/drawing/2018/hyperlinkcolor" val="tx"/>
                    </a:ext>
                  </a:extLst>
                </a:hlinkClick>
              </a:rPr>
              <a:t>http://</a:t>
            </a:r>
            <a:r>
              <a:rPr lang="it-IT" sz="1400" dirty="0">
                <a:latin typeface="Roboto Light" panose="02000000000000000000" pitchFamily="2" charset="0"/>
                <a:ea typeface="Roboto Light" panose="02000000000000000000" pitchFamily="2" charset="0"/>
                <a:hlinkClick r:id="rId5">
                  <a:extLst>
                    <a:ext uri="{A12FA001-AC4F-418D-AE19-62706E023703}">
                      <ahyp:hlinkClr xmlns:ahyp="http://schemas.microsoft.com/office/drawing/2018/hyperlinkcolor" val="tx"/>
                    </a:ext>
                  </a:extLst>
                </a:hlinkClick>
              </a:rPr>
              <a:t>download.intel.com/design/PentiumII/manuals/24400101.pdf</a:t>
            </a:r>
            <a:r>
              <a:rPr lang="en-US" sz="1400" dirty="0">
                <a:latin typeface="Roboto Light" panose="02000000000000000000" pitchFamily="2" charset="0"/>
                <a:ea typeface="Roboto Light" panose="02000000000000000000" pitchFamily="2" charset="0"/>
              </a:rPr>
              <a:t>.</a:t>
            </a:r>
          </a:p>
          <a:p>
            <a:pPr marL="342900" indent="-342900">
              <a:buFont typeface="+mj-lt"/>
              <a:buAutoNum type="arabicPeriod"/>
            </a:pP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ARM, </a:t>
            </a:r>
            <a:r>
              <a:rPr lang="en-US" sz="1400" i="1" dirty="0">
                <a:latin typeface="Roboto Light" panose="02000000000000000000" pitchFamily="2" charset="0"/>
                <a:ea typeface="Roboto Light" panose="02000000000000000000" pitchFamily="2" charset="0"/>
              </a:rPr>
              <a:t>ARM Cortex-R Architecture, </a:t>
            </a:r>
            <a:r>
              <a:rPr lang="en-US" sz="1400" dirty="0">
                <a:latin typeface="Roboto Light" panose="02000000000000000000" pitchFamily="2" charset="0"/>
                <a:ea typeface="Roboto Light" panose="02000000000000000000" pitchFamily="2" charset="0"/>
              </a:rPr>
              <a:t>2013, Accessed: Oct. 2019. [Online]. Available: </a:t>
            </a:r>
            <a:r>
              <a:rPr lang="en-US" sz="1400" dirty="0">
                <a:latin typeface="Roboto Light" panose="02000000000000000000" pitchFamily="2" charset="0"/>
                <a:ea typeface="Roboto Light" panose="02000000000000000000" pitchFamily="2" charset="0"/>
                <a:hlinkClick r:id="rId6">
                  <a:extLst>
                    <a:ext uri="{A12FA001-AC4F-418D-AE19-62706E023703}">
                      <ahyp:hlinkClr xmlns:ahyp="http://schemas.microsoft.com/office/drawing/2018/hyperlinkcolor" val="tx"/>
                    </a:ext>
                  </a:extLst>
                </a:hlinkClick>
              </a:rPr>
              <a:t>https://www.arm.com/files/pdf/ARMv8R__Architecture_Oct13.pdf</a:t>
            </a:r>
            <a:r>
              <a:rPr lang="en-US" sz="1400" dirty="0">
                <a:latin typeface="Roboto Light" panose="02000000000000000000" pitchFamily="2" charset="0"/>
                <a:ea typeface="Roboto Light" panose="02000000000000000000" pitchFamily="2" charset="0"/>
              </a:rPr>
              <a:t>.</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Intel 8088. </a:t>
            </a:r>
            <a:r>
              <a:rPr lang="en-US" sz="1400" dirty="0">
                <a:latin typeface="Roboto Light" panose="02000000000000000000" pitchFamily="2" charset="0"/>
                <a:ea typeface="Roboto Light" panose="02000000000000000000" pitchFamily="2" charset="0"/>
                <a:hlinkClick r:id="rId7">
                  <a:extLst>
                    <a:ext uri="{A12FA001-AC4F-418D-AE19-62706E023703}">
                      <ahyp:hlinkClr xmlns:ahyp="http://schemas.microsoft.com/office/drawing/2018/hyperlinkcolor" val="tx"/>
                    </a:ext>
                  </a:extLst>
                </a:hlinkClick>
              </a:rPr>
              <a:t>https://it.wikipedia.org/wiki/Intel_8088</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a:pPr>
            <a:r>
              <a:rPr lang="en-US" sz="1400" dirty="0">
                <a:latin typeface="Roboto Light" panose="02000000000000000000" pitchFamily="2" charset="0"/>
                <a:ea typeface="Roboto Light" panose="02000000000000000000" pitchFamily="2" charset="0"/>
              </a:rPr>
              <a:t>Intel 8087. </a:t>
            </a:r>
            <a:r>
              <a:rPr lang="en-US" sz="1400" dirty="0">
                <a:latin typeface="Roboto Light" panose="02000000000000000000" pitchFamily="2" charset="0"/>
                <a:ea typeface="Roboto Light" panose="02000000000000000000" pitchFamily="2" charset="0"/>
                <a:hlinkClick r:id="rId8">
                  <a:extLst>
                    <a:ext uri="{A12FA001-AC4F-418D-AE19-62706E023703}">
                      <ahyp:hlinkClr xmlns:ahyp="http://schemas.microsoft.com/office/drawing/2018/hyperlinkcolor" val="tx"/>
                    </a:ext>
                  </a:extLst>
                </a:hlinkClick>
              </a:rPr>
              <a:t>https://it.wikipedia.org/wiki/Intel_8087</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304688731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piè di pagina 2">
            <a:extLst>
              <a:ext uri="{FF2B5EF4-FFF2-40B4-BE49-F238E27FC236}">
                <a16:creationId xmlns:a16="http://schemas.microsoft.com/office/drawing/2014/main" id="{51359BC3-3210-284D-B133-537D756FF850}"/>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1DB76ADD-9C72-E44D-BBD5-123DD4524899}"/>
              </a:ext>
            </a:extLst>
          </p:cNvPr>
          <p:cNvSpPr>
            <a:spLocks noGrp="1"/>
          </p:cNvSpPr>
          <p:nvPr>
            <p:ph type="sldNum" sz="quarter" idx="12"/>
          </p:nvPr>
        </p:nvSpPr>
        <p:spPr/>
        <p:txBody>
          <a:bodyPr/>
          <a:lstStyle/>
          <a:p>
            <a:fld id="{DEC90E6D-7B2E-4EC5-B9F8-35F4AE9AC514}" type="slidenum">
              <a:rPr lang="en-US" smtClean="0"/>
              <a:pPr/>
              <a:t>32</a:t>
            </a:fld>
            <a:endParaRPr lang="en-US" dirty="0"/>
          </a:p>
        </p:txBody>
      </p:sp>
      <p:sp>
        <p:nvSpPr>
          <p:cNvPr id="5" name="Titolo 1">
            <a:extLst>
              <a:ext uri="{FF2B5EF4-FFF2-40B4-BE49-F238E27FC236}">
                <a16:creationId xmlns:a16="http://schemas.microsoft.com/office/drawing/2014/main" id="{C1CE84C3-DE46-D444-9D0F-DBFC0F8A1101}"/>
              </a:ext>
            </a:extLst>
          </p:cNvPr>
          <p:cNvSpPr>
            <a:spLocks noGrp="1"/>
          </p:cNvSpPr>
          <p:nvPr>
            <p:ph type="title"/>
          </p:nvPr>
        </p:nvSpPr>
        <p:spPr>
          <a:xfrm>
            <a:off x="1143000" y="136520"/>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References</a:t>
            </a:r>
          </a:p>
        </p:txBody>
      </p:sp>
      <p:sp>
        <p:nvSpPr>
          <p:cNvPr id="6" name="CasellaDiTesto 5">
            <a:extLst>
              <a:ext uri="{FF2B5EF4-FFF2-40B4-BE49-F238E27FC236}">
                <a16:creationId xmlns:a16="http://schemas.microsoft.com/office/drawing/2014/main" id="{B6AEDE96-EDDF-8A4B-8B5B-CAA76308700B}"/>
              </a:ext>
            </a:extLst>
          </p:cNvPr>
          <p:cNvSpPr txBox="1"/>
          <p:nvPr/>
        </p:nvSpPr>
        <p:spPr>
          <a:xfrm>
            <a:off x="1028700" y="797510"/>
            <a:ext cx="10210800" cy="5478423"/>
          </a:xfrm>
          <a:prstGeom prst="rect">
            <a:avLst/>
          </a:prstGeom>
          <a:noFill/>
        </p:spPr>
        <p:txBody>
          <a:bodyPr wrap="square" rtlCol="0">
            <a:spAutoFit/>
          </a:bodyPr>
          <a:lstStyle/>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Introduction to ARM processor. </a:t>
            </a:r>
            <a:r>
              <a:rPr lang="en-US" sz="1400" dirty="0">
                <a:latin typeface="Roboto Light" panose="02000000000000000000" pitchFamily="2" charset="0"/>
                <a:ea typeface="Roboto Light" panose="02000000000000000000" pitchFamily="2" charset="0"/>
                <a:hlinkClick r:id="rId2">
                  <a:extLst>
                    <a:ext uri="{A12FA001-AC4F-418D-AE19-62706E023703}">
                      <ahyp:hlinkClr xmlns:ahyp="http://schemas.microsoft.com/office/drawing/2018/hyperlinkcolor" val="tx"/>
                    </a:ext>
                  </a:extLst>
                </a:hlinkClick>
              </a:rPr>
              <a:t>https://electronicsforu.com/resources/learn-electronics/introduction-arm-processor</a:t>
            </a:r>
            <a:r>
              <a:rPr lang="en-US" sz="1400" dirty="0">
                <a:latin typeface="Roboto Light" panose="02000000000000000000" pitchFamily="2" charset="0"/>
                <a:ea typeface="Roboto Light" panose="02000000000000000000" pitchFamily="2" charset="0"/>
              </a:rPr>
              <a:t>. (Accessed: Oct. 2019).</a:t>
            </a:r>
          </a:p>
          <a:p>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BBC Micro. </a:t>
            </a:r>
            <a:r>
              <a:rPr lang="en-US" sz="1400" dirty="0">
                <a:latin typeface="Roboto Light" panose="02000000000000000000" pitchFamily="2" charset="0"/>
                <a:ea typeface="Roboto Light" panose="02000000000000000000" pitchFamily="2" charset="0"/>
                <a:hlinkClick r:id="rId3">
                  <a:extLst>
                    <a:ext uri="{A12FA001-AC4F-418D-AE19-62706E023703}">
                      <ahyp:hlinkClr xmlns:ahyp="http://schemas.microsoft.com/office/drawing/2018/hyperlinkcolor" val="tx"/>
                    </a:ext>
                  </a:extLst>
                </a:hlinkClick>
              </a:rPr>
              <a:t>https://it.wikipedia.org/wiki/BBC_Micro</a:t>
            </a:r>
            <a:r>
              <a:rPr lang="en-US" sz="1400" dirty="0"/>
              <a:t>. </a:t>
            </a:r>
            <a:r>
              <a:rPr lang="en-US" sz="1400" dirty="0">
                <a:latin typeface="Roboto Light" panose="02000000000000000000" pitchFamily="2" charset="0"/>
                <a:ea typeface="Roboto Light" panose="02000000000000000000" pitchFamily="2" charset="0"/>
              </a:rPr>
              <a:t>(Accessed: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Home computer. </a:t>
            </a:r>
            <a:r>
              <a:rPr lang="en-US" sz="1400" dirty="0">
                <a:latin typeface="Roboto Light" panose="02000000000000000000" pitchFamily="2" charset="0"/>
                <a:ea typeface="Roboto Light" panose="02000000000000000000" pitchFamily="2" charset="0"/>
                <a:hlinkClick r:id="rId4">
                  <a:extLst>
                    <a:ext uri="{A12FA001-AC4F-418D-AE19-62706E023703}">
                      <ahyp:hlinkClr xmlns:ahyp="http://schemas.microsoft.com/office/drawing/2018/hyperlinkcolor" val="tx"/>
                    </a:ext>
                  </a:extLst>
                </a:hlinkClick>
              </a:rPr>
              <a:t> https://it.wikipedia.org/wiki/Home_computer</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Acorn Computers. </a:t>
            </a:r>
            <a:r>
              <a:rPr lang="en-US" sz="1400" u="sng" dirty="0">
                <a:latin typeface="Roboto Light" panose="02000000000000000000" pitchFamily="2" charset="0"/>
                <a:ea typeface="Roboto Light" panose="02000000000000000000" pitchFamily="2" charset="0"/>
              </a:rPr>
              <a:t>http://</a:t>
            </a:r>
            <a:r>
              <a:rPr lang="en-US" sz="1400" u="sng" dirty="0" err="1">
                <a:latin typeface="Roboto Light" panose="02000000000000000000" pitchFamily="2" charset="0"/>
                <a:ea typeface="Roboto Light" panose="02000000000000000000" pitchFamily="2" charset="0"/>
              </a:rPr>
              <a:t>www.computinghistory.org.uk</a:t>
            </a:r>
            <a:r>
              <a:rPr lang="en-US" sz="1400" u="sng" dirty="0">
                <a:latin typeface="Roboto Light" panose="02000000000000000000" pitchFamily="2" charset="0"/>
                <a:ea typeface="Roboto Light" panose="02000000000000000000" pitchFamily="2" charset="0"/>
              </a:rPr>
              <a:t>/det/897/Acorn-Computers/ </a:t>
            </a:r>
            <a:r>
              <a:rPr lang="en-US" sz="1400" dirty="0">
                <a:latin typeface="Roboto Light" panose="02000000000000000000" pitchFamily="2" charset="0"/>
                <a:ea typeface="Roboto Light" panose="02000000000000000000" pitchFamily="2" charset="0"/>
              </a:rPr>
              <a:t>(Accessed: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ARM. </a:t>
            </a:r>
            <a:r>
              <a:rPr lang="en-US" sz="1400" dirty="0">
                <a:latin typeface="Roboto Light" panose="02000000000000000000" pitchFamily="2" charset="0"/>
                <a:ea typeface="Roboto Light" panose="02000000000000000000" pitchFamily="2" charset="0"/>
                <a:hlinkClick r:id="rId5">
                  <a:extLst>
                    <a:ext uri="{A12FA001-AC4F-418D-AE19-62706E023703}">
                      <ahyp:hlinkClr xmlns:ahyp="http://schemas.microsoft.com/office/drawing/2018/hyperlinkcolor" val="tx"/>
                    </a:ext>
                  </a:extLst>
                </a:hlinkClick>
              </a:rPr>
              <a:t>http://infocenter.arm.com/help/index.jsp?topic=/com.arm.doc.set.arm11/index.html</a:t>
            </a:r>
            <a:r>
              <a:rPr lang="en-US" sz="1400" dirty="0"/>
              <a:t>. </a:t>
            </a:r>
            <a:r>
              <a:rPr lang="en-US" sz="1400" dirty="0">
                <a:latin typeface="Roboto Light" panose="02000000000000000000" pitchFamily="2" charset="0"/>
                <a:ea typeface="Roboto Light" panose="02000000000000000000" pitchFamily="2" charset="0"/>
              </a:rPr>
              <a:t>(Accessed: Oct. 2019).</a:t>
            </a:r>
            <a:br>
              <a:rPr lang="en-US" sz="1400" dirty="0">
                <a:latin typeface="Roboto Light" panose="02000000000000000000" pitchFamily="2" charset="0"/>
                <a:ea typeface="Roboto Light" panose="02000000000000000000" pitchFamily="2" charset="0"/>
              </a:rPr>
            </a:br>
            <a:endParaRPr lang="en-US" sz="1400" dirty="0"/>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Pentium M. </a:t>
            </a:r>
            <a:r>
              <a:rPr lang="en-US" sz="1400" dirty="0">
                <a:latin typeface="Roboto Light" panose="02000000000000000000" pitchFamily="2" charset="0"/>
                <a:ea typeface="Roboto Light" panose="02000000000000000000" pitchFamily="2" charset="0"/>
                <a:hlinkClick r:id="rId6">
                  <a:extLst>
                    <a:ext uri="{A12FA001-AC4F-418D-AE19-62706E023703}">
                      <ahyp:hlinkClr xmlns:ahyp="http://schemas.microsoft.com/office/drawing/2018/hyperlinkcolor" val="tx"/>
                    </a:ext>
                  </a:extLst>
                </a:hlinkClick>
              </a:rPr>
              <a:t>https://it.wikipedia.org/wiki/Pentium_M</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CPU-World. </a:t>
            </a:r>
            <a:r>
              <a:rPr lang="en-US" sz="1400" dirty="0">
                <a:latin typeface="Roboto Light" panose="02000000000000000000" pitchFamily="2" charset="0"/>
                <a:ea typeface="Roboto Light" panose="02000000000000000000" pitchFamily="2" charset="0"/>
                <a:hlinkClick r:id="rId7">
                  <a:extLst>
                    <a:ext uri="{A12FA001-AC4F-418D-AE19-62706E023703}">
                      <ahyp:hlinkClr xmlns:ahyp="http://schemas.microsoft.com/office/drawing/2018/hyperlinkcolor" val="tx"/>
                    </a:ext>
                  </a:extLst>
                </a:hlinkClick>
              </a:rPr>
              <a:t>http://www.cpu-world.com/CPUs/Pentium_M/index.html</a:t>
            </a:r>
            <a:r>
              <a:rPr lang="en-US" sz="1400" dirty="0"/>
              <a:t>. </a:t>
            </a:r>
            <a:r>
              <a:rPr lang="en-US" sz="1400" dirty="0">
                <a:latin typeface="Roboto Light" panose="02000000000000000000" pitchFamily="2" charset="0"/>
                <a:ea typeface="Roboto Light" panose="02000000000000000000" pitchFamily="2" charset="0"/>
              </a:rPr>
              <a:t>(Accessed: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ARM Community. </a:t>
            </a:r>
            <a:r>
              <a:rPr lang="en-US" sz="1400" dirty="0">
                <a:latin typeface="Roboto Light" panose="02000000000000000000" pitchFamily="2" charset="0"/>
                <a:ea typeface="Roboto Light" panose="02000000000000000000" pitchFamily="2" charset="0"/>
                <a:hlinkClick r:id="rId8">
                  <a:extLst>
                    <a:ext uri="{A12FA001-AC4F-418D-AE19-62706E023703}">
                      <ahyp:hlinkClr xmlns:ahyp="http://schemas.microsoft.com/office/drawing/2018/hyperlinkcolor" val="tx"/>
                    </a:ext>
                  </a:extLst>
                </a:hlinkClick>
              </a:rPr>
              <a:t>https://community.arm.com/developer/ip-products/processors/b/processors-ip-blog/posts/a-brief-history-of-arm-part-1</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ARM architecture. </a:t>
            </a:r>
            <a:r>
              <a:rPr lang="en-US" sz="1400" dirty="0">
                <a:latin typeface="Roboto Light" panose="02000000000000000000" pitchFamily="2" charset="0"/>
                <a:ea typeface="Roboto Light" panose="02000000000000000000" pitchFamily="2" charset="0"/>
                <a:hlinkClick r:id="rId9">
                  <a:extLst>
                    <a:ext uri="{A12FA001-AC4F-418D-AE19-62706E023703}">
                      <ahyp:hlinkClr xmlns:ahyp="http://schemas.microsoft.com/office/drawing/2018/hyperlinkcolor" val="tx"/>
                    </a:ext>
                  </a:extLst>
                </a:hlinkClick>
              </a:rPr>
              <a:t>https://en.wikipedia.org/wiki/ARM_architecture</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ARM6 - Microarchitectures – ARM. </a:t>
            </a:r>
            <a:r>
              <a:rPr lang="en-US" sz="1400" dirty="0">
                <a:latin typeface="Roboto Light" panose="02000000000000000000" pitchFamily="2" charset="0"/>
                <a:ea typeface="Roboto Light" panose="02000000000000000000" pitchFamily="2" charset="0"/>
                <a:hlinkClick r:id="rId10">
                  <a:extLst>
                    <a:ext uri="{A12FA001-AC4F-418D-AE19-62706E023703}">
                      <ahyp:hlinkClr xmlns:ahyp="http://schemas.microsoft.com/office/drawing/2018/hyperlinkcolor" val="tx"/>
                    </a:ext>
                  </a:extLst>
                </a:hlinkClick>
              </a:rPr>
              <a:t>https://en.wikichip.org/wiki/arm_holdings/microarchitectures/arm6#Key_changes_from_ARM3</a:t>
            </a:r>
            <a:r>
              <a:rPr lang="en-US" sz="1400" dirty="0">
                <a:latin typeface="Roboto Light" panose="02000000000000000000" pitchFamily="2" charset="0"/>
                <a:ea typeface="Roboto Light" panose="02000000000000000000" pitchFamily="2" charset="0"/>
              </a:rPr>
              <a:t>. (Accessed: Oct.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11"/>
            </a:pPr>
            <a:r>
              <a:rPr lang="en-US" sz="1400" dirty="0">
                <a:latin typeface="Roboto Light" panose="02000000000000000000" pitchFamily="2" charset="0"/>
                <a:ea typeface="Roboto Light" panose="02000000000000000000" pitchFamily="2" charset="0"/>
              </a:rPr>
              <a:t>List of ARM microarchitectures. </a:t>
            </a:r>
            <a:r>
              <a:rPr lang="en-US" sz="1400" dirty="0">
                <a:latin typeface="Roboto Light" panose="02000000000000000000" pitchFamily="2" charset="0"/>
                <a:ea typeface="Roboto Light" panose="02000000000000000000" pitchFamily="2" charset="0"/>
                <a:hlinkClick r:id="rId11">
                  <a:extLst>
                    <a:ext uri="{A12FA001-AC4F-418D-AE19-62706E023703}">
                      <ahyp:hlinkClr xmlns:ahyp="http://schemas.microsoft.com/office/drawing/2018/hyperlinkcolor" val="tx"/>
                    </a:ext>
                  </a:extLst>
                </a:hlinkClick>
              </a:rPr>
              <a:t>https://en.wikipedia.org/wiki/List_of_ARM_microarchitectures#ARM_core_timeline</a:t>
            </a:r>
            <a:r>
              <a:rPr lang="en-US" sz="1400" dirty="0">
                <a:latin typeface="Roboto Light" panose="02000000000000000000" pitchFamily="2" charset="0"/>
                <a:ea typeface="Roboto Light" panose="02000000000000000000" pitchFamily="2" charset="0"/>
              </a:rPr>
              <a:t>. (Accessed: Oct. 2019).</a:t>
            </a:r>
          </a:p>
        </p:txBody>
      </p:sp>
      <p:sp>
        <p:nvSpPr>
          <p:cNvPr id="8" name="Rectangle 1">
            <a:extLst>
              <a:ext uri="{FF2B5EF4-FFF2-40B4-BE49-F238E27FC236}">
                <a16:creationId xmlns:a16="http://schemas.microsoft.com/office/drawing/2014/main" id="{AFDEB515-0C8E-E649-A167-40087B14B735}"/>
              </a:ext>
            </a:extLst>
          </p:cNvPr>
          <p:cNvSpPr>
            <a:spLocks noChangeArrowheads="1"/>
          </p:cNvSpPr>
          <p:nvPr/>
        </p:nvSpPr>
        <p:spPr bwMode="auto">
          <a:xfrm>
            <a:off x="609600" y="2717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900" b="0" i="0" u="none" strike="noStrike" cap="none" normalizeH="0" baseline="0">
                <a:ln>
                  <a:noFill/>
                </a:ln>
                <a:solidFill>
                  <a:schemeClr val="tx1"/>
                </a:solidFill>
                <a:effectLst/>
                <a:latin typeface="Cambria" panose="02040503050406030204" pitchFamily="18"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3907096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piè di pagina 2">
            <a:extLst>
              <a:ext uri="{FF2B5EF4-FFF2-40B4-BE49-F238E27FC236}">
                <a16:creationId xmlns:a16="http://schemas.microsoft.com/office/drawing/2014/main" id="{51359BC3-3210-284D-B133-537D756FF850}"/>
              </a:ext>
            </a:extLst>
          </p:cNvPr>
          <p:cNvSpPr>
            <a:spLocks noGrp="1"/>
          </p:cNvSpPr>
          <p:nvPr>
            <p:ph type="ftr" sz="quarter" idx="11"/>
          </p:nvPr>
        </p:nvSpPr>
        <p:spPr/>
        <p:txBody>
          <a:bodyPr/>
          <a:lstStyle/>
          <a:p>
            <a:r>
              <a:rPr lang="en-US" dirty="0"/>
              <a:t>Processors Historical Evolution 
</a:t>
            </a:r>
          </a:p>
        </p:txBody>
      </p:sp>
      <p:sp>
        <p:nvSpPr>
          <p:cNvPr id="4" name="Segnaposto numero diapositiva 3">
            <a:extLst>
              <a:ext uri="{FF2B5EF4-FFF2-40B4-BE49-F238E27FC236}">
                <a16:creationId xmlns:a16="http://schemas.microsoft.com/office/drawing/2014/main" id="{1DB76ADD-9C72-E44D-BBD5-123DD4524899}"/>
              </a:ext>
            </a:extLst>
          </p:cNvPr>
          <p:cNvSpPr>
            <a:spLocks noGrp="1"/>
          </p:cNvSpPr>
          <p:nvPr>
            <p:ph type="sldNum" sz="quarter" idx="12"/>
          </p:nvPr>
        </p:nvSpPr>
        <p:spPr/>
        <p:txBody>
          <a:bodyPr/>
          <a:lstStyle/>
          <a:p>
            <a:fld id="{DEC90E6D-7B2E-4EC5-B9F8-35F4AE9AC514}" type="slidenum">
              <a:rPr lang="en-US" smtClean="0"/>
              <a:pPr/>
              <a:t>33</a:t>
            </a:fld>
            <a:endParaRPr lang="en-US" dirty="0"/>
          </a:p>
        </p:txBody>
      </p:sp>
      <p:sp>
        <p:nvSpPr>
          <p:cNvPr id="5" name="Titolo 1">
            <a:extLst>
              <a:ext uri="{FF2B5EF4-FFF2-40B4-BE49-F238E27FC236}">
                <a16:creationId xmlns:a16="http://schemas.microsoft.com/office/drawing/2014/main" id="{C1CE84C3-DE46-D444-9D0F-DBFC0F8A1101}"/>
              </a:ext>
            </a:extLst>
          </p:cNvPr>
          <p:cNvSpPr>
            <a:spLocks noGrp="1"/>
          </p:cNvSpPr>
          <p:nvPr>
            <p:ph type="title"/>
          </p:nvPr>
        </p:nvSpPr>
        <p:spPr>
          <a:xfrm>
            <a:off x="1143000" y="136520"/>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References</a:t>
            </a:r>
          </a:p>
        </p:txBody>
      </p:sp>
      <p:sp>
        <p:nvSpPr>
          <p:cNvPr id="6" name="CasellaDiTesto 5">
            <a:extLst>
              <a:ext uri="{FF2B5EF4-FFF2-40B4-BE49-F238E27FC236}">
                <a16:creationId xmlns:a16="http://schemas.microsoft.com/office/drawing/2014/main" id="{B6AEDE96-EDDF-8A4B-8B5B-CAA76308700B}"/>
              </a:ext>
            </a:extLst>
          </p:cNvPr>
          <p:cNvSpPr txBox="1"/>
          <p:nvPr/>
        </p:nvSpPr>
        <p:spPr>
          <a:xfrm>
            <a:off x="1028700" y="797510"/>
            <a:ext cx="10210800" cy="3323987"/>
          </a:xfrm>
          <a:prstGeom prst="rect">
            <a:avLst/>
          </a:prstGeom>
          <a:noFill/>
        </p:spPr>
        <p:txBody>
          <a:bodyPr wrap="square" rtlCol="0">
            <a:spAutoFit/>
          </a:bodyPr>
          <a:lstStyle/>
          <a:p>
            <a:pPr marL="342900" indent="-342900">
              <a:buFont typeface="+mj-lt"/>
              <a:buAutoNum type="arabicPeriod" startAt="21"/>
            </a:pP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en-US" sz="1400" dirty="0">
                <a:latin typeface="Roboto Light" panose="02000000000000000000" pitchFamily="2" charset="0"/>
                <a:ea typeface="Roboto Light" panose="02000000000000000000" pitchFamily="2" charset="0"/>
              </a:rPr>
              <a:t>Computer processor history. https://</a:t>
            </a:r>
            <a:r>
              <a:rPr lang="en-US" sz="1400" dirty="0" err="1">
                <a:latin typeface="Roboto Light" panose="02000000000000000000" pitchFamily="2" charset="0"/>
                <a:ea typeface="Roboto Light" panose="02000000000000000000" pitchFamily="2" charset="0"/>
              </a:rPr>
              <a:t>www.computerhope.com</a:t>
            </a:r>
            <a:r>
              <a:rPr lang="en-US" sz="1400" dirty="0">
                <a:latin typeface="Roboto Light" panose="02000000000000000000" pitchFamily="2" charset="0"/>
                <a:ea typeface="Roboto Light" panose="02000000000000000000" pitchFamily="2" charset="0"/>
              </a:rPr>
              <a:t>/history/</a:t>
            </a:r>
            <a:r>
              <a:rPr lang="en-US" sz="1400" dirty="0" err="1">
                <a:latin typeface="Roboto Light" panose="02000000000000000000" pitchFamily="2" charset="0"/>
                <a:ea typeface="Roboto Light" panose="02000000000000000000" pitchFamily="2" charset="0"/>
              </a:rPr>
              <a:t>processor.htm</a:t>
            </a:r>
            <a:r>
              <a:rPr lang="en-US" sz="1400" dirty="0"/>
              <a:t>. </a:t>
            </a:r>
            <a:r>
              <a:rPr lang="en-US" sz="1400" dirty="0">
                <a:latin typeface="Roboto Light" panose="02000000000000000000" pitchFamily="2" charset="0"/>
                <a:ea typeface="Roboto Light" panose="02000000000000000000" pitchFamily="2" charset="0"/>
              </a:rPr>
              <a:t>(Accessed: Nov.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en-US" sz="1400" dirty="0">
                <a:latin typeface="Roboto Light" panose="02000000000000000000" pitchFamily="2" charset="0"/>
                <a:ea typeface="Roboto Light" panose="02000000000000000000" pitchFamily="2" charset="0"/>
              </a:rPr>
              <a:t>The History of the CPU. https://</a:t>
            </a:r>
            <a:r>
              <a:rPr lang="en-US" sz="1400" dirty="0" err="1">
                <a:latin typeface="Roboto Light" panose="02000000000000000000" pitchFamily="2" charset="0"/>
                <a:ea typeface="Roboto Light" panose="02000000000000000000" pitchFamily="2" charset="0"/>
              </a:rPr>
              <a:t>www.preceden.com</a:t>
            </a:r>
            <a:r>
              <a:rPr lang="en-US" sz="1400" dirty="0">
                <a:latin typeface="Roboto Light" panose="02000000000000000000" pitchFamily="2" charset="0"/>
                <a:ea typeface="Roboto Light" panose="02000000000000000000" pitchFamily="2" charset="0"/>
              </a:rPr>
              <a:t>/timelines/239458-the-history-of-the-cpu. (Accessed: Nov.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it-IT" sz="1400" dirty="0">
                <a:latin typeface="Roboto Light" panose="02000000000000000000" pitchFamily="2" charset="0"/>
                <a:ea typeface="Roboto Light" panose="02000000000000000000" pitchFamily="2" charset="0"/>
              </a:rPr>
              <a:t>Pentium. </a:t>
            </a:r>
            <a:r>
              <a:rPr lang="it-IT" sz="1400" dirty="0">
                <a:latin typeface="Roboto Light" panose="02000000000000000000" pitchFamily="2" charset="0"/>
                <a:ea typeface="Roboto Light" panose="02000000000000000000" pitchFamily="2" charset="0"/>
                <a:hlinkClick r:id="rId2">
                  <a:extLst>
                    <a:ext uri="{A12FA001-AC4F-418D-AE19-62706E023703}">
                      <ahyp:hlinkClr xmlns:ahyp="http://schemas.microsoft.com/office/drawing/2018/hyperlinkcolor" val="tx"/>
                    </a:ext>
                  </a:extLst>
                </a:hlinkClick>
              </a:rPr>
              <a:t>https://encyclopedia2.thefreedictionary.com/80586</a:t>
            </a:r>
            <a:r>
              <a:rPr lang="en-US" sz="1400" dirty="0">
                <a:latin typeface="Roboto Light" panose="02000000000000000000" pitchFamily="2" charset="0"/>
                <a:ea typeface="Roboto Light" panose="02000000000000000000" pitchFamily="2" charset="0"/>
              </a:rPr>
              <a:t>. (Accessed: Nov.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en-US" sz="1400" dirty="0">
                <a:latin typeface="Roboto Light" panose="02000000000000000000" pitchFamily="2" charset="0"/>
                <a:ea typeface="Roboto Light" panose="02000000000000000000" pitchFamily="2" charset="0"/>
              </a:rPr>
              <a:t>Pentium Pro Architecture. </a:t>
            </a:r>
            <a:r>
              <a:rPr lang="it-IT" sz="1400" dirty="0">
                <a:latin typeface="Roboto Light" panose="02000000000000000000" pitchFamily="2" charset="0"/>
                <a:ea typeface="Roboto Light" panose="02000000000000000000" pitchFamily="2" charset="0"/>
                <a:hlinkClick r:id="rId3">
                  <a:extLst>
                    <a:ext uri="{A12FA001-AC4F-418D-AE19-62706E023703}">
                      <ahyp:hlinkClr xmlns:ahyp="http://schemas.microsoft.com/office/drawing/2018/hyperlinkcolor" val="tx"/>
                    </a:ext>
                  </a:extLst>
                </a:hlinkClick>
              </a:rPr>
              <a:t>https://www.geeksforgeeks.org/pentium-pro-architecture/</a:t>
            </a:r>
            <a:r>
              <a:rPr lang="it-IT" sz="1400" dirty="0">
                <a:latin typeface="Roboto Light" panose="02000000000000000000" pitchFamily="2" charset="0"/>
                <a:ea typeface="Roboto Light" panose="02000000000000000000" pitchFamily="2" charset="0"/>
              </a:rPr>
              <a:t>. (</a:t>
            </a:r>
            <a:r>
              <a:rPr lang="en-US" sz="1400" dirty="0">
                <a:latin typeface="Roboto Light" panose="02000000000000000000" pitchFamily="2" charset="0"/>
                <a:ea typeface="Roboto Light" panose="02000000000000000000" pitchFamily="2" charset="0"/>
              </a:rPr>
              <a:t>Accessed: Nov.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en-US" sz="1400" dirty="0">
                <a:latin typeface="Roboto Light" panose="02000000000000000000" pitchFamily="2" charset="0"/>
                <a:ea typeface="Roboto Light" panose="02000000000000000000" pitchFamily="2" charset="0"/>
              </a:rPr>
              <a:t>Intel Pentium II Xeon microprocessor family.</a:t>
            </a:r>
            <a:r>
              <a:rPr lang="it-IT" sz="1400" dirty="0">
                <a:latin typeface="Roboto Light" panose="02000000000000000000" pitchFamily="2" charset="0"/>
                <a:ea typeface="Roboto Light" panose="02000000000000000000" pitchFamily="2" charset="0"/>
                <a:hlinkClick r:id="rId4">
                  <a:extLst>
                    <a:ext uri="{A12FA001-AC4F-418D-AE19-62706E023703}">
                      <ahyp:hlinkClr xmlns:ahyp="http://schemas.microsoft.com/office/drawing/2018/hyperlinkcolor" val="tx"/>
                    </a:ext>
                  </a:extLst>
                </a:hlinkClick>
              </a:rPr>
              <a:t> http://www.cpu-world.com/CPUs/Pentium-II/TYPE-Pentium%20II%20Xeon.html</a:t>
            </a:r>
            <a:r>
              <a:rPr lang="en-US" sz="1400" dirty="0">
                <a:latin typeface="Roboto Light" panose="02000000000000000000" pitchFamily="2" charset="0"/>
                <a:ea typeface="Roboto Light" panose="02000000000000000000" pitchFamily="2" charset="0"/>
              </a:rPr>
              <a:t> </a:t>
            </a:r>
            <a:r>
              <a:rPr lang="it-IT" sz="1400" dirty="0">
                <a:latin typeface="Roboto Light" panose="02000000000000000000" pitchFamily="2" charset="0"/>
                <a:ea typeface="Roboto Light" panose="02000000000000000000" pitchFamily="2" charset="0"/>
              </a:rPr>
              <a:t>(</a:t>
            </a:r>
            <a:r>
              <a:rPr lang="en-US" sz="1400" dirty="0">
                <a:latin typeface="Roboto Light" panose="02000000000000000000" pitchFamily="2" charset="0"/>
                <a:ea typeface="Roboto Light" panose="02000000000000000000" pitchFamily="2" charset="0"/>
              </a:rPr>
              <a:t>Accessed: Nov. 2019)</a:t>
            </a:r>
            <a:br>
              <a:rPr lang="en-US" sz="1400" dirty="0">
                <a:latin typeface="Roboto Light" panose="02000000000000000000" pitchFamily="2" charset="0"/>
                <a:ea typeface="Roboto Light" panose="02000000000000000000" pitchFamily="2" charset="0"/>
              </a:rPr>
            </a:br>
            <a:endParaRPr lang="en-US" sz="1400" dirty="0">
              <a:latin typeface="Roboto Light" panose="02000000000000000000" pitchFamily="2" charset="0"/>
              <a:ea typeface="Roboto Light" panose="02000000000000000000" pitchFamily="2" charset="0"/>
            </a:endParaRPr>
          </a:p>
          <a:p>
            <a:pPr marL="342900" indent="-342900">
              <a:buFont typeface="+mj-lt"/>
              <a:buAutoNum type="arabicPeriod" startAt="21"/>
            </a:pPr>
            <a:r>
              <a:rPr lang="it-IT" sz="1400" dirty="0">
                <a:latin typeface="Roboto Light" panose="02000000000000000000" pitchFamily="2" charset="0"/>
                <a:ea typeface="Roboto Light" panose="02000000000000000000" pitchFamily="2" charset="0"/>
              </a:rPr>
              <a:t>IFEL ARM3 36MHz processor upgrade</a:t>
            </a:r>
            <a:r>
              <a:rPr lang="en-US" sz="1400" dirty="0">
                <a:latin typeface="Roboto Light" panose="02000000000000000000" pitchFamily="2" charset="0"/>
                <a:ea typeface="Roboto Light" panose="02000000000000000000" pitchFamily="2" charset="0"/>
              </a:rPr>
              <a:t> . </a:t>
            </a:r>
            <a:r>
              <a:rPr lang="it-IT" sz="1400" dirty="0">
                <a:latin typeface="Roboto Light" panose="02000000000000000000" pitchFamily="2" charset="0"/>
                <a:ea typeface="Roboto Light" panose="02000000000000000000" pitchFamily="2" charset="0"/>
                <a:hlinkClick r:id="rId5">
                  <a:extLst>
                    <a:ext uri="{A12FA001-AC4F-418D-AE19-62706E023703}">
                      <ahyp:hlinkClr xmlns:ahyp="http://schemas.microsoft.com/office/drawing/2018/hyperlinkcolor" val="tx"/>
                    </a:ext>
                  </a:extLst>
                </a:hlinkClick>
              </a:rPr>
              <a:t>https://www.retro-kit.co.uk/page.cfm/content/IFEL-ARM3-36MHz-processor-upgrade/</a:t>
            </a:r>
            <a:r>
              <a:rPr lang="it-IT" sz="1400" dirty="0">
                <a:latin typeface="Roboto Light" panose="02000000000000000000" pitchFamily="2" charset="0"/>
                <a:ea typeface="Roboto Light" panose="02000000000000000000" pitchFamily="2" charset="0"/>
              </a:rPr>
              <a:t>. (</a:t>
            </a:r>
            <a:r>
              <a:rPr lang="en-US" sz="1400" dirty="0">
                <a:latin typeface="Roboto Light" panose="02000000000000000000" pitchFamily="2" charset="0"/>
                <a:ea typeface="Roboto Light" panose="02000000000000000000" pitchFamily="2" charset="0"/>
              </a:rPr>
              <a:t>Accessed: Nov. 2019)</a:t>
            </a:r>
          </a:p>
          <a:p>
            <a:endParaRPr lang="en-US" sz="1400" dirty="0">
              <a:latin typeface="Roboto Light" panose="02000000000000000000" pitchFamily="2" charset="0"/>
              <a:ea typeface="Roboto Light" panose="02000000000000000000" pitchFamily="2" charset="0"/>
            </a:endParaRPr>
          </a:p>
        </p:txBody>
      </p:sp>
      <p:sp>
        <p:nvSpPr>
          <p:cNvPr id="8" name="Rectangle 1">
            <a:extLst>
              <a:ext uri="{FF2B5EF4-FFF2-40B4-BE49-F238E27FC236}">
                <a16:creationId xmlns:a16="http://schemas.microsoft.com/office/drawing/2014/main" id="{AFDEB515-0C8E-E649-A167-40087B14B735}"/>
              </a:ext>
            </a:extLst>
          </p:cNvPr>
          <p:cNvSpPr>
            <a:spLocks noChangeArrowheads="1"/>
          </p:cNvSpPr>
          <p:nvPr/>
        </p:nvSpPr>
        <p:spPr bwMode="auto">
          <a:xfrm>
            <a:off x="609600" y="2717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900" b="0" i="0" u="none" strike="noStrike" cap="none" normalizeH="0" baseline="0">
                <a:ln>
                  <a:noFill/>
                </a:ln>
                <a:solidFill>
                  <a:schemeClr val="tx1"/>
                </a:solidFill>
                <a:effectLst/>
                <a:latin typeface="Cambria" panose="02040503050406030204" pitchFamily="18"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cxnSp>
        <p:nvCxnSpPr>
          <p:cNvPr id="7" name="Straight Connector 3">
            <a:extLst>
              <a:ext uri="{FF2B5EF4-FFF2-40B4-BE49-F238E27FC236}">
                <a16:creationId xmlns:a16="http://schemas.microsoft.com/office/drawing/2014/main" id="{5DFBDA8C-5C6E-8645-9E36-600B17EB29A2}"/>
              </a:ext>
            </a:extLst>
          </p:cNvPr>
          <p:cNvCxnSpPr>
            <a:cxnSpLocks/>
          </p:cNvCxnSpPr>
          <p:nvPr/>
        </p:nvCxnSpPr>
        <p:spPr>
          <a:xfrm>
            <a:off x="1981200" y="760412"/>
            <a:ext cx="8466600" cy="26869"/>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551416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5"/>
          </p:nvPr>
        </p:nvSpPr>
        <p:spPr/>
        <p:txBody>
          <a:bodyPr/>
          <a:lstStyle/>
          <a:p>
            <a:pPr marL="0" indent="0">
              <a:buNone/>
            </a:pPr>
            <a:r>
              <a:rPr lang="en-US" altLang="ja-JP" sz="6600" spc="200" dirty="0">
                <a:solidFill>
                  <a:schemeClr val="tx2">
                    <a:lumMod val="50000"/>
                  </a:schemeClr>
                </a:solidFill>
                <a:latin typeface="+mn-lt"/>
              </a:rPr>
              <a:t>THANK </a:t>
            </a:r>
            <a:r>
              <a:rPr lang="en-US" altLang="ja-JP" sz="6600" spc="200" dirty="0">
                <a:solidFill>
                  <a:schemeClr val="tx2">
                    <a:lumMod val="60000"/>
                    <a:lumOff val="40000"/>
                  </a:schemeClr>
                </a:solidFill>
                <a:latin typeface="+mn-lt"/>
              </a:rPr>
              <a:t>Y</a:t>
            </a:r>
            <a:r>
              <a:rPr lang="en-US" altLang="ja-JP" sz="6600" spc="200" dirty="0">
                <a:solidFill>
                  <a:schemeClr val="tx2">
                    <a:lumMod val="50000"/>
                  </a:schemeClr>
                </a:solidFill>
                <a:latin typeface="+mn-lt"/>
              </a:rPr>
              <a:t>OU!</a:t>
            </a:r>
            <a:endParaRPr lang="ja-JP" altLang="en-US" sz="6600" spc="200" dirty="0">
              <a:solidFill>
                <a:schemeClr val="tx2">
                  <a:lumMod val="50000"/>
                </a:schemeClr>
              </a:solidFill>
              <a:latin typeface="+mn-lt"/>
            </a:endParaRPr>
          </a:p>
        </p:txBody>
      </p:sp>
      <p:sp>
        <p:nvSpPr>
          <p:cNvPr id="7" name="テキスト プレースホルダー 6"/>
          <p:cNvSpPr>
            <a:spLocks noGrp="1"/>
          </p:cNvSpPr>
          <p:nvPr>
            <p:ph type="body" sz="quarter" idx="23"/>
          </p:nvPr>
        </p:nvSpPr>
        <p:spPr>
          <a:xfrm>
            <a:off x="2667000" y="3241480"/>
            <a:ext cx="7050783" cy="495055"/>
          </a:xfrm>
        </p:spPr>
        <p:txBody>
          <a:bodyPr/>
          <a:lstStyle/>
          <a:p>
            <a:pPr marL="0" indent="0">
              <a:buNone/>
            </a:pPr>
            <a:r>
              <a:rPr kumimoji="1" lang="en-US" altLang="ja-JP" sz="1600" dirty="0"/>
              <a:t>Gabriella </a:t>
            </a:r>
            <a:r>
              <a:rPr kumimoji="1" lang="en-US" altLang="ja-JP" sz="1600" dirty="0" err="1"/>
              <a:t>D’Andrea</a:t>
            </a:r>
            <a:r>
              <a:rPr kumimoji="1" lang="en-US" altLang="ja-JP" sz="1600" dirty="0"/>
              <a:t> - </a:t>
            </a:r>
            <a:r>
              <a:rPr lang="it-IT" sz="1600" dirty="0" err="1">
                <a:solidFill>
                  <a:schemeClr val="accent1"/>
                </a:solidFill>
              </a:rPr>
              <a:t>gabriella.dandrea@graduate.univaq.it</a:t>
            </a:r>
            <a:endParaRPr lang="it-IT" sz="1600" dirty="0">
              <a:solidFill>
                <a:schemeClr val="accent1"/>
              </a:solidFill>
            </a:endParaRPr>
          </a:p>
        </p:txBody>
      </p:sp>
    </p:spTree>
    <p:extLst>
      <p:ext uri="{BB962C8B-B14F-4D97-AF65-F5344CB8AC3E}">
        <p14:creationId xmlns:p14="http://schemas.microsoft.com/office/powerpoint/2010/main" val="251675409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e 18">
            <a:extLst>
              <a:ext uri="{FF2B5EF4-FFF2-40B4-BE49-F238E27FC236}">
                <a16:creationId xmlns:a16="http://schemas.microsoft.com/office/drawing/2014/main" id="{463DF917-5ED1-BC47-9695-3654E8D8391E}"/>
              </a:ext>
            </a:extLst>
          </p:cNvPr>
          <p:cNvSpPr/>
          <p:nvPr/>
        </p:nvSpPr>
        <p:spPr>
          <a:xfrm>
            <a:off x="3478826" y="4297562"/>
            <a:ext cx="914400" cy="887390"/>
          </a:xfrm>
          <a:prstGeom prst="ellipse">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D7F9BA89-A1FA-EE49-B8B9-09595693FF22}"/>
              </a:ext>
            </a:extLst>
          </p:cNvPr>
          <p:cNvSpPr/>
          <p:nvPr/>
        </p:nvSpPr>
        <p:spPr>
          <a:xfrm>
            <a:off x="4434491" y="2763327"/>
            <a:ext cx="914400" cy="887390"/>
          </a:xfrm>
          <a:prstGeom prst="ellipse">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Ovale 1">
            <a:extLst>
              <a:ext uri="{FF2B5EF4-FFF2-40B4-BE49-F238E27FC236}">
                <a16:creationId xmlns:a16="http://schemas.microsoft.com/office/drawing/2014/main" id="{1B19362D-A51C-9D43-85FA-AD0ECF09744E}"/>
              </a:ext>
            </a:extLst>
          </p:cNvPr>
          <p:cNvSpPr/>
          <p:nvPr/>
        </p:nvSpPr>
        <p:spPr>
          <a:xfrm>
            <a:off x="4707750" y="1219364"/>
            <a:ext cx="914400" cy="887390"/>
          </a:xfrm>
          <a:prstGeom prst="ellipse">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フッター プレースホルダー 2"/>
          <p:cNvSpPr>
            <a:spLocks noGrp="1"/>
          </p:cNvSpPr>
          <p:nvPr>
            <p:ph type="ftr" sz="quarter" idx="10"/>
          </p:nvPr>
        </p:nvSpPr>
        <p:spPr>
          <a:xfrm>
            <a:off x="381000" y="6416675"/>
            <a:ext cx="3320473" cy="365125"/>
          </a:xfrm>
        </p:spPr>
        <p:txBody>
          <a:bodyPr/>
          <a:lstStyle/>
          <a:p>
            <a:pPr algn="l"/>
            <a:r>
              <a:rPr lang="en-US" sz="1400" dirty="0">
                <a:latin typeface="Roboto Light" panose="02000000000000000000" pitchFamily="2" charset="0"/>
                <a:ea typeface="Roboto Light" panose="02000000000000000000" pitchFamily="2" charset="0"/>
              </a:rPr>
              <a:t>Processors Historical Evolution 
</a:t>
            </a:r>
          </a:p>
        </p:txBody>
      </p:sp>
      <p:sp>
        <p:nvSpPr>
          <p:cNvPr id="4" name="スライド番号プレースホルダー 3"/>
          <p:cNvSpPr>
            <a:spLocks noGrp="1"/>
          </p:cNvSpPr>
          <p:nvPr>
            <p:ph type="sldNum" sz="quarter" idx="11"/>
          </p:nvPr>
        </p:nvSpPr>
        <p:spPr/>
        <p:txBody>
          <a:bodyPr/>
          <a:lstStyle/>
          <a:p>
            <a:fld id="{387164BF-D67A-46C0-81D2-5BAF67C00C80}" type="slidenum">
              <a:rPr lang="en-US" sz="1400" smtClean="0"/>
              <a:pPr/>
              <a:t>4</a:t>
            </a:fld>
            <a:endParaRPr lang="en-US" sz="1400" dirty="0"/>
          </a:p>
        </p:txBody>
      </p:sp>
      <p:sp>
        <p:nvSpPr>
          <p:cNvPr id="29" name="テキスト プレースホルダー 28"/>
          <p:cNvSpPr>
            <a:spLocks noGrp="1"/>
          </p:cNvSpPr>
          <p:nvPr>
            <p:ph type="body" sz="quarter" idx="26"/>
          </p:nvPr>
        </p:nvSpPr>
        <p:spPr>
          <a:xfrm>
            <a:off x="5654744" y="1314718"/>
            <a:ext cx="4860855" cy="565983"/>
          </a:xfrm>
        </p:spPr>
        <p:txBody>
          <a:bodyPr/>
          <a:lstStyle/>
          <a:p>
            <a:pPr marL="233363" indent="-233363"/>
            <a:r>
              <a:rPr lang="en-US" dirty="0">
                <a:solidFill>
                  <a:schemeClr val="bg1">
                    <a:lumMod val="50000"/>
                  </a:schemeClr>
                </a:solidFill>
              </a:rPr>
              <a:t>Processors infancy – from Intel to ARM</a:t>
            </a:r>
          </a:p>
        </p:txBody>
      </p:sp>
      <p:sp>
        <p:nvSpPr>
          <p:cNvPr id="31" name="テキスト プレースホルダー 30"/>
          <p:cNvSpPr>
            <a:spLocks noGrp="1"/>
          </p:cNvSpPr>
          <p:nvPr>
            <p:ph type="body" sz="quarter" idx="29"/>
          </p:nvPr>
        </p:nvSpPr>
        <p:spPr>
          <a:xfrm>
            <a:off x="5410200" y="2802424"/>
            <a:ext cx="4680926" cy="565983"/>
          </a:xfrm>
        </p:spPr>
        <p:txBody>
          <a:bodyPr/>
          <a:lstStyle/>
          <a:p>
            <a:pPr marL="274638" indent="-274638"/>
            <a:r>
              <a:rPr kumimoji="1" lang="en-US" altLang="ja-JP" dirty="0">
                <a:solidFill>
                  <a:schemeClr val="tx2"/>
                </a:solidFill>
              </a:rPr>
              <a:t>ARM Processors</a:t>
            </a:r>
          </a:p>
        </p:txBody>
      </p:sp>
      <p:sp>
        <p:nvSpPr>
          <p:cNvPr id="32" name="テキスト プレースホルダー 31"/>
          <p:cNvSpPr>
            <a:spLocks noGrp="1"/>
          </p:cNvSpPr>
          <p:nvPr>
            <p:ph type="body" sz="quarter" idx="30"/>
          </p:nvPr>
        </p:nvSpPr>
        <p:spPr>
          <a:xfrm>
            <a:off x="5752339" y="3315232"/>
            <a:ext cx="5386716" cy="982330"/>
          </a:xfrm>
        </p:spPr>
        <p:txBody>
          <a:bodyPr/>
          <a:lstStyle/>
          <a:p>
            <a:pPr marL="179388" indent="-179388"/>
            <a:r>
              <a:rPr lang="it-IT" dirty="0">
                <a:solidFill>
                  <a:schemeClr val="tx2">
                    <a:lumMod val="75000"/>
                  </a:schemeClr>
                </a:solidFill>
                <a:latin typeface="Roboto Light" panose="02000000000000000000" pitchFamily="2" charset="0"/>
                <a:ea typeface="Roboto Light" panose="02000000000000000000" pitchFamily="2" charset="0"/>
              </a:rPr>
              <a:t>ARM Processor Architecture</a:t>
            </a:r>
          </a:p>
          <a:p>
            <a:pPr marL="179388" indent="-179388"/>
            <a:r>
              <a:rPr lang="en-US" dirty="0">
                <a:solidFill>
                  <a:schemeClr val="tx2">
                    <a:lumMod val="75000"/>
                  </a:schemeClr>
                </a:solidFill>
                <a:latin typeface="Roboto Light" panose="02000000000000000000" pitchFamily="2" charset="0"/>
                <a:ea typeface="Roboto Light" panose="02000000000000000000" pitchFamily="2" charset="0"/>
              </a:rPr>
              <a:t>The birth of</a:t>
            </a:r>
            <a:r>
              <a:rPr lang="en-US" dirty="0">
                <a:solidFill>
                  <a:schemeClr val="tx2">
                    <a:lumMod val="75000"/>
                  </a:schemeClr>
                </a:solidFill>
              </a:rPr>
              <a:t> </a:t>
            </a:r>
            <a:r>
              <a:rPr lang="en-US" dirty="0">
                <a:solidFill>
                  <a:schemeClr val="tx2">
                    <a:lumMod val="75000"/>
                  </a:schemeClr>
                </a:solidFill>
                <a:latin typeface="Roboto Light" panose="02000000000000000000" pitchFamily="2" charset="0"/>
                <a:ea typeface="Roboto Light" panose="02000000000000000000" pitchFamily="2" charset="0"/>
              </a:rPr>
              <a:t>ARM processor</a:t>
            </a:r>
            <a:endParaRPr lang="it-IT" dirty="0">
              <a:solidFill>
                <a:schemeClr val="tx2">
                  <a:lumMod val="75000"/>
                </a:schemeClr>
              </a:solidFill>
              <a:latin typeface="Roboto Light" panose="02000000000000000000" pitchFamily="2" charset="0"/>
              <a:ea typeface="Roboto Light" panose="02000000000000000000" pitchFamily="2" charset="0"/>
            </a:endParaRPr>
          </a:p>
          <a:p>
            <a:pPr marL="185738" indent="-185738"/>
            <a:r>
              <a:rPr lang="en-US" dirty="0">
                <a:solidFill>
                  <a:schemeClr val="tx2">
                    <a:lumMod val="75000"/>
                  </a:schemeClr>
                </a:solidFill>
                <a:latin typeface="Roboto Light" panose="02000000000000000000" pitchFamily="2" charset="0"/>
                <a:ea typeface="Roboto Light" panose="02000000000000000000" pitchFamily="2" charset="0"/>
              </a:rPr>
              <a:t>From Acorn RISC Machines to Advanced RISC Machines</a:t>
            </a:r>
            <a:endParaRPr kumimoji="1" lang="ja-JP" altLang="en-US" dirty="0">
              <a:solidFill>
                <a:schemeClr val="tx2">
                  <a:lumMod val="75000"/>
                </a:schemeClr>
              </a:solidFill>
            </a:endParaRPr>
          </a:p>
        </p:txBody>
      </p:sp>
      <p:sp>
        <p:nvSpPr>
          <p:cNvPr id="33" name="テキスト プレースホルダー 32"/>
          <p:cNvSpPr>
            <a:spLocks noGrp="1"/>
          </p:cNvSpPr>
          <p:nvPr>
            <p:ph type="body" sz="quarter" idx="31"/>
          </p:nvPr>
        </p:nvSpPr>
        <p:spPr>
          <a:xfrm>
            <a:off x="4434491" y="4342234"/>
            <a:ext cx="5386716" cy="565983"/>
          </a:xfrm>
        </p:spPr>
        <p:txBody>
          <a:bodyPr/>
          <a:lstStyle/>
          <a:p>
            <a:pPr marL="274638" indent="-274638"/>
            <a:r>
              <a:rPr kumimoji="1" lang="en-US" altLang="ja-JP" dirty="0">
                <a:solidFill>
                  <a:schemeClr val="bg1">
                    <a:lumMod val="50000"/>
                  </a:schemeClr>
                </a:solidFill>
              </a:rPr>
              <a:t>ARM &amp; INTEL historical evolution</a:t>
            </a:r>
          </a:p>
        </p:txBody>
      </p:sp>
      <p:sp>
        <p:nvSpPr>
          <p:cNvPr id="34" name="テキスト プレースホルダー 33"/>
          <p:cNvSpPr>
            <a:spLocks noGrp="1"/>
          </p:cNvSpPr>
          <p:nvPr>
            <p:ph type="body" sz="quarter" idx="32"/>
          </p:nvPr>
        </p:nvSpPr>
        <p:spPr>
          <a:xfrm>
            <a:off x="4787386" y="4826947"/>
            <a:ext cx="4680926" cy="390043"/>
          </a:xfrm>
        </p:spPr>
        <p:txBody>
          <a:bodyPr/>
          <a:lstStyle/>
          <a:p>
            <a:pPr marL="179388" indent="-179388"/>
            <a:r>
              <a:rPr lang="en-US" altLang="ja-JP" dirty="0">
                <a:solidFill>
                  <a:schemeClr val="bg1">
                    <a:lumMod val="50000"/>
                  </a:schemeClr>
                </a:solidFill>
                <a:latin typeface="Roboto Light" panose="02000000000000000000" pitchFamily="2" charset="0"/>
                <a:ea typeface="Roboto Light" panose="02000000000000000000" pitchFamily="2" charset="0"/>
              </a:rPr>
              <a:t>Comparison between ARM and INTEL based on the innovations introduced in the fields of </a:t>
            </a:r>
            <a:r>
              <a:rPr lang="en-US" altLang="ja-JP" b="1" dirty="0">
                <a:solidFill>
                  <a:schemeClr val="bg1">
                    <a:lumMod val="50000"/>
                  </a:schemeClr>
                </a:solidFill>
                <a:latin typeface="Roboto Light" panose="02000000000000000000" pitchFamily="2" charset="0"/>
                <a:ea typeface="Roboto Light" panose="02000000000000000000" pitchFamily="2" charset="0"/>
              </a:rPr>
              <a:t>Cache</a:t>
            </a:r>
            <a:r>
              <a:rPr lang="en-US" altLang="ja-JP" dirty="0">
                <a:solidFill>
                  <a:schemeClr val="bg1">
                    <a:lumMod val="50000"/>
                  </a:schemeClr>
                </a:solidFill>
                <a:latin typeface="Roboto Light" panose="02000000000000000000" pitchFamily="2" charset="0"/>
                <a:ea typeface="Roboto Light" panose="02000000000000000000" pitchFamily="2" charset="0"/>
              </a:rPr>
              <a:t>,  </a:t>
            </a:r>
            <a:r>
              <a:rPr lang="en-US" altLang="ja-JP" b="1" dirty="0">
                <a:solidFill>
                  <a:schemeClr val="bg1">
                    <a:lumMod val="50000"/>
                  </a:schemeClr>
                </a:solidFill>
                <a:latin typeface="Roboto Light" panose="02000000000000000000" pitchFamily="2" charset="0"/>
                <a:ea typeface="Roboto Light" panose="02000000000000000000" pitchFamily="2" charset="0"/>
              </a:rPr>
              <a:t>Registers, Instructions </a:t>
            </a:r>
            <a:r>
              <a:rPr lang="en-US" altLang="ja-JP" dirty="0">
                <a:solidFill>
                  <a:schemeClr val="bg1">
                    <a:lumMod val="50000"/>
                  </a:schemeClr>
                </a:solidFill>
                <a:latin typeface="Roboto Light" panose="02000000000000000000" pitchFamily="2" charset="0"/>
                <a:ea typeface="Roboto Light" panose="02000000000000000000" pitchFamily="2" charset="0"/>
              </a:rPr>
              <a:t>and</a:t>
            </a:r>
            <a:r>
              <a:rPr lang="en-US" altLang="ja-JP" b="1" dirty="0">
                <a:solidFill>
                  <a:schemeClr val="bg1">
                    <a:lumMod val="50000"/>
                  </a:schemeClr>
                </a:solidFill>
                <a:latin typeface="Roboto Light" panose="02000000000000000000" pitchFamily="2" charset="0"/>
                <a:ea typeface="Roboto Light" panose="02000000000000000000" pitchFamily="2" charset="0"/>
              </a:rPr>
              <a:t> Architecture</a:t>
            </a:r>
          </a:p>
        </p:txBody>
      </p:sp>
      <p:sp>
        <p:nvSpPr>
          <p:cNvPr id="24" name="Titolo 1">
            <a:extLst>
              <a:ext uri="{FF2B5EF4-FFF2-40B4-BE49-F238E27FC236}">
                <a16:creationId xmlns:a16="http://schemas.microsoft.com/office/drawing/2014/main" id="{CD8F2D81-0AEF-FF40-B9FC-76282B78BF25}"/>
              </a:ext>
            </a:extLst>
          </p:cNvPr>
          <p:cNvSpPr txBox="1">
            <a:spLocks/>
          </p:cNvSpPr>
          <p:nvPr/>
        </p:nvSpPr>
        <p:spPr>
          <a:xfrm>
            <a:off x="1143000" y="76200"/>
            <a:ext cx="9982200" cy="711081"/>
          </a:xfrm>
          <a:prstGeom prst="rect">
            <a:avLst/>
          </a:prstGeom>
        </p:spPr>
        <p:txBody>
          <a:bodyPr vert="horz" lIns="121899" tIns="60949" rIns="121899" bIns="60949" rtlCol="0" anchor="ctr">
            <a:normAutofit/>
          </a:bodyPr>
          <a:lstStyle>
            <a:lvl1pPr algn="l" defTabSz="1218987" rtl="0" eaLnBrk="1" latinLnBrk="0" hangingPunct="1">
              <a:spcBef>
                <a:spcPct val="0"/>
              </a:spcBef>
              <a:buNone/>
              <a:defRPr sz="3600" kern="1200">
                <a:solidFill>
                  <a:schemeClr val="tx1"/>
                </a:solidFill>
                <a:latin typeface="+mj-lt"/>
                <a:ea typeface="+mj-ea"/>
                <a:cs typeface="+mj-cs"/>
              </a:defRPr>
            </a:lvl1pPr>
          </a:lstStyle>
          <a:p>
            <a:pPr algn="ctr"/>
            <a:r>
              <a:rPr lang="en-US" dirty="0">
                <a:solidFill>
                  <a:schemeClr val="tx2">
                    <a:lumMod val="50000"/>
                  </a:schemeClr>
                </a:solidFill>
                <a:latin typeface="Roboto Light" panose="02000000000000000000" pitchFamily="2" charset="0"/>
                <a:ea typeface="Roboto Light" panose="02000000000000000000" pitchFamily="2" charset="0"/>
              </a:rPr>
              <a:t>Outline</a:t>
            </a:r>
          </a:p>
        </p:txBody>
      </p:sp>
      <p:pic>
        <p:nvPicPr>
          <p:cNvPr id="5" name="図プレースホルダー 4" descr="Portatile"/>
          <p:cNvPicPr>
            <a:picLocks noGrp="1" noChangeAspect="1"/>
          </p:cNvPicPr>
          <p:nvPr>
            <p:ph type="pic" sz="quarter" idx="16"/>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953000" y="1447800"/>
            <a:ext cx="410743" cy="410743"/>
          </a:xfrm>
        </p:spPr>
      </p:pic>
      <p:pic>
        <p:nvPicPr>
          <p:cNvPr id="26" name="図プレースホルダー 4" descr="Ricerca">
            <a:extLst>
              <a:ext uri="{FF2B5EF4-FFF2-40B4-BE49-F238E27FC236}">
                <a16:creationId xmlns:a16="http://schemas.microsoft.com/office/drawing/2014/main" id="{58966AC5-EE53-4D4C-B93D-98A1206AAA9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48013" y="4543599"/>
            <a:ext cx="410743" cy="410743"/>
          </a:xfrm>
          <a:prstGeom prst="rect">
            <a:avLst/>
          </a:prstGeom>
        </p:spPr>
      </p:pic>
      <p:pic>
        <p:nvPicPr>
          <p:cNvPr id="27" name="図プレースホルダー 4" descr="Processore">
            <a:extLst>
              <a:ext uri="{FF2B5EF4-FFF2-40B4-BE49-F238E27FC236}">
                <a16:creationId xmlns:a16="http://schemas.microsoft.com/office/drawing/2014/main" id="{21CE7F26-84DE-F94C-A780-D43FF503CA6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651482" y="2960181"/>
            <a:ext cx="485376" cy="485376"/>
          </a:xfrm>
          <a:prstGeom prst="rect">
            <a:avLst/>
          </a:prstGeom>
        </p:spPr>
      </p:pic>
      <p:sp>
        <p:nvSpPr>
          <p:cNvPr id="6" name="Ovale 5">
            <a:extLst>
              <a:ext uri="{FF2B5EF4-FFF2-40B4-BE49-F238E27FC236}">
                <a16:creationId xmlns:a16="http://schemas.microsoft.com/office/drawing/2014/main" id="{DEEBBC6F-2C5E-8D4A-93F8-009EE1A67D63}"/>
              </a:ext>
            </a:extLst>
          </p:cNvPr>
          <p:cNvSpPr/>
          <p:nvPr/>
        </p:nvSpPr>
        <p:spPr>
          <a:xfrm>
            <a:off x="2133600" y="1676400"/>
            <a:ext cx="152400" cy="182143"/>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a:extLst>
              <a:ext uri="{FF2B5EF4-FFF2-40B4-BE49-F238E27FC236}">
                <a16:creationId xmlns:a16="http://schemas.microsoft.com/office/drawing/2014/main" id="{C4287C2C-DA29-C442-B733-1476D048984C}"/>
              </a:ext>
            </a:extLst>
          </p:cNvPr>
          <p:cNvSpPr/>
          <p:nvPr/>
        </p:nvSpPr>
        <p:spPr>
          <a:xfrm>
            <a:off x="2819400" y="2942057"/>
            <a:ext cx="152400" cy="182143"/>
          </a:xfrm>
          <a:prstGeom prst="ellipse">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Ovale 19">
            <a:extLst>
              <a:ext uri="{FF2B5EF4-FFF2-40B4-BE49-F238E27FC236}">
                <a16:creationId xmlns:a16="http://schemas.microsoft.com/office/drawing/2014/main" id="{BC9AABE3-170C-144D-AB1E-E015404C94C0}"/>
              </a:ext>
            </a:extLst>
          </p:cNvPr>
          <p:cNvSpPr/>
          <p:nvPr/>
        </p:nvSpPr>
        <p:spPr>
          <a:xfrm>
            <a:off x="2362200" y="4724400"/>
            <a:ext cx="152400" cy="182143"/>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508875079"/>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8CB6949-C67C-3B4D-892A-2B8A9B909AD3}"/>
              </a:ext>
            </a:extLst>
          </p:cNvPr>
          <p:cNvSpPr>
            <a:spLocks noGrp="1"/>
          </p:cNvSpPr>
          <p:nvPr>
            <p:ph type="title"/>
          </p:nvPr>
        </p:nvSpPr>
        <p:spPr>
          <a:xfrm>
            <a:off x="1143000" y="76200"/>
            <a:ext cx="9982200" cy="711081"/>
          </a:xfrm>
        </p:spPr>
        <p:txBody>
          <a:bodyPr/>
          <a:lstStyle/>
          <a:p>
            <a:pPr algn="ctr"/>
            <a:r>
              <a:rPr lang="it-IT" dirty="0">
                <a:solidFill>
                  <a:schemeClr val="tx2">
                    <a:lumMod val="50000"/>
                  </a:schemeClr>
                </a:solidFill>
                <a:latin typeface="Roboto Light" panose="02000000000000000000" pitchFamily="2" charset="0"/>
                <a:ea typeface="Roboto Light" panose="02000000000000000000" pitchFamily="2" charset="0"/>
              </a:rPr>
              <a:t>ARM Processor Architecture</a:t>
            </a:r>
          </a:p>
        </p:txBody>
      </p:sp>
      <p:sp>
        <p:nvSpPr>
          <p:cNvPr id="4" name="Segnaposto numero diapositiva 3">
            <a:extLst>
              <a:ext uri="{FF2B5EF4-FFF2-40B4-BE49-F238E27FC236}">
                <a16:creationId xmlns:a16="http://schemas.microsoft.com/office/drawing/2014/main" id="{05BEBEE8-4DC3-A54E-BB11-44C217E6327A}"/>
              </a:ext>
            </a:extLst>
          </p:cNvPr>
          <p:cNvSpPr>
            <a:spLocks noGrp="1"/>
          </p:cNvSpPr>
          <p:nvPr>
            <p:ph type="sldNum" sz="quarter" idx="12"/>
          </p:nvPr>
        </p:nvSpPr>
        <p:spPr/>
        <p:txBody>
          <a:bodyPr/>
          <a:lstStyle/>
          <a:p>
            <a:fld id="{DEC90E6D-7B2E-4EC5-B9F8-35F4AE9AC514}" type="slidenum">
              <a:rPr lang="en-US" smtClean="0"/>
              <a:pPr/>
              <a:t>5</a:t>
            </a:fld>
            <a:endParaRPr lang="en-US" dirty="0"/>
          </a:p>
        </p:txBody>
      </p:sp>
      <p:pic>
        <p:nvPicPr>
          <p:cNvPr id="6" name="Immagine 5">
            <a:extLst>
              <a:ext uri="{FF2B5EF4-FFF2-40B4-BE49-F238E27FC236}">
                <a16:creationId xmlns:a16="http://schemas.microsoft.com/office/drawing/2014/main" id="{B4C6DA6F-5E16-0445-BC5E-14D09B8079DE}"/>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6931" y="2683750"/>
            <a:ext cx="2657701" cy="1492250"/>
          </a:xfrm>
          <a:prstGeom prst="rect">
            <a:avLst/>
          </a:prstGeom>
        </p:spPr>
      </p:pic>
      <p:pic>
        <p:nvPicPr>
          <p:cNvPr id="8" name="Immagine 7">
            <a:extLst>
              <a:ext uri="{FF2B5EF4-FFF2-40B4-BE49-F238E27FC236}">
                <a16:creationId xmlns:a16="http://schemas.microsoft.com/office/drawing/2014/main" id="{6C6F8842-6BD4-5F40-A5A1-F3BA6EB3E4F4}"/>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441540" y="1140775"/>
            <a:ext cx="1910919" cy="1276350"/>
          </a:xfrm>
          <a:prstGeom prst="rect">
            <a:avLst/>
          </a:prstGeom>
        </p:spPr>
      </p:pic>
      <p:pic>
        <p:nvPicPr>
          <p:cNvPr id="12" name="Immagine 11" descr="Immagine che contiene segnale&#10;&#10;Descrizione generata automaticamente">
            <a:extLst>
              <a:ext uri="{FF2B5EF4-FFF2-40B4-BE49-F238E27FC236}">
                <a16:creationId xmlns:a16="http://schemas.microsoft.com/office/drawing/2014/main" id="{96EA15AE-0689-9E4A-AC62-E2524B6FB2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0881" y="2225789"/>
            <a:ext cx="1911256" cy="1492250"/>
          </a:xfrm>
          <a:prstGeom prst="rect">
            <a:avLst/>
          </a:prstGeom>
        </p:spPr>
      </p:pic>
      <p:pic>
        <p:nvPicPr>
          <p:cNvPr id="14" name="Immagine 13" descr="Immagine che contiene computer&#10;&#10;Descrizione generata automaticamente">
            <a:extLst>
              <a:ext uri="{FF2B5EF4-FFF2-40B4-BE49-F238E27FC236}">
                <a16:creationId xmlns:a16="http://schemas.microsoft.com/office/drawing/2014/main" id="{6B2261EB-0D74-974D-8A7C-0DDB10FE71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0313" y="3494066"/>
            <a:ext cx="2071859" cy="2071859"/>
          </a:xfrm>
          <a:prstGeom prst="rect">
            <a:avLst/>
          </a:prstGeom>
        </p:spPr>
      </p:pic>
      <p:grpSp>
        <p:nvGrpSpPr>
          <p:cNvPr id="17" name="Gruppo 16">
            <a:extLst>
              <a:ext uri="{FF2B5EF4-FFF2-40B4-BE49-F238E27FC236}">
                <a16:creationId xmlns:a16="http://schemas.microsoft.com/office/drawing/2014/main" id="{1ACFD77F-E04D-5F4A-A004-B1914F402BE5}"/>
              </a:ext>
            </a:extLst>
          </p:cNvPr>
          <p:cNvGrpSpPr/>
          <p:nvPr/>
        </p:nvGrpSpPr>
        <p:grpSpPr>
          <a:xfrm>
            <a:off x="5715000" y="1215359"/>
            <a:ext cx="5548657" cy="4471767"/>
            <a:chOff x="6359440" y="1487551"/>
            <a:chExt cx="4868493" cy="3699995"/>
          </a:xfrm>
        </p:grpSpPr>
        <p:sp>
          <p:nvSpPr>
            <p:cNvPr id="15" name="Rettangolo 14">
              <a:extLst>
                <a:ext uri="{FF2B5EF4-FFF2-40B4-BE49-F238E27FC236}">
                  <a16:creationId xmlns:a16="http://schemas.microsoft.com/office/drawing/2014/main" id="{213C1025-9375-0A45-832C-9AF107EE7874}"/>
                </a:ext>
              </a:extLst>
            </p:cNvPr>
            <p:cNvSpPr/>
            <p:nvPr/>
          </p:nvSpPr>
          <p:spPr>
            <a:xfrm>
              <a:off x="6426299" y="1687083"/>
              <a:ext cx="4801634" cy="3500463"/>
            </a:xfrm>
            <a:prstGeom prst="rect">
              <a:avLst/>
            </a:prstGeom>
            <a:ln>
              <a:noFill/>
            </a:ln>
          </p:spPr>
          <p:txBody>
            <a:bodyPr wrap="square" tIns="216000">
              <a:noAutofit/>
            </a:bodyPr>
            <a:lstStyle/>
            <a:p>
              <a:pPr marL="285750" indent="-285750">
                <a:buClr>
                  <a:schemeClr val="tx2">
                    <a:lumMod val="50000"/>
                  </a:schemeClr>
                </a:buClr>
                <a:buFont typeface="Arial" panose="020B0604020202020204" pitchFamily="34" charset="0"/>
                <a:buChar char="•"/>
              </a:pPr>
              <a:endParaRPr lang="en-US" dirty="0">
                <a:solidFill>
                  <a:schemeClr val="tx1">
                    <a:lumMod val="85000"/>
                    <a:lumOff val="15000"/>
                  </a:schemeClr>
                </a:solidFill>
              </a:endParaRPr>
            </a:p>
            <a:p>
              <a:pPr defTabSz="1218987">
                <a:lnSpc>
                  <a:spcPct val="120000"/>
                </a:lnSpc>
                <a:spcBef>
                  <a:spcPct val="20000"/>
                </a:spcBef>
                <a:buClr>
                  <a:schemeClr val="tx2">
                    <a:lumMod val="50000"/>
                  </a:schemeClr>
                </a:buClr>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ARM is a family of </a:t>
              </a:r>
              <a:r>
                <a:rPr lang="en-US" sz="1600" b="1" dirty="0">
                  <a:solidFill>
                    <a:schemeClr val="tx1">
                      <a:lumMod val="85000"/>
                      <a:lumOff val="15000"/>
                    </a:schemeClr>
                  </a:solidFill>
                  <a:latin typeface="Roboto Light" panose="02000000000000000000" pitchFamily="2" charset="0"/>
                  <a:ea typeface="Roboto Light" panose="02000000000000000000" pitchFamily="2" charset="0"/>
                </a:rPr>
                <a:t>Reduced Instruction Set Computing </a:t>
              </a:r>
              <a:r>
                <a:rPr lang="en-US" sz="1600" dirty="0">
                  <a:solidFill>
                    <a:schemeClr val="tx1">
                      <a:lumMod val="85000"/>
                      <a:lumOff val="15000"/>
                    </a:schemeClr>
                  </a:solidFill>
                  <a:latin typeface="Roboto Light" panose="02000000000000000000" pitchFamily="2" charset="0"/>
                  <a:ea typeface="Roboto Light" panose="02000000000000000000" pitchFamily="2" charset="0"/>
                </a:rPr>
                <a:t>(RISC) architectures for computer processors. The ARM allows an instruction set called “Thumb”, which comprises 32-bit instructions to 16-bits, enabling programs to be coded with much more density with respect to standard RISC instruction set. </a:t>
              </a:r>
            </a:p>
            <a:p>
              <a:pPr defTabSz="1218987">
                <a:lnSpc>
                  <a:spcPct val="120000"/>
                </a:lnSpc>
                <a:spcBef>
                  <a:spcPct val="20000"/>
                </a:spcBef>
                <a:buClr>
                  <a:schemeClr val="tx2">
                    <a:lumMod val="50000"/>
                  </a:schemeClr>
                </a:buClr>
              </a:pP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pPr defTabSz="1218987">
                <a:lnSpc>
                  <a:spcPct val="120000"/>
                </a:lnSpc>
                <a:spcBef>
                  <a:spcPct val="20000"/>
                </a:spcBef>
                <a:buClr>
                  <a:schemeClr val="tx2">
                    <a:lumMod val="50000"/>
                  </a:schemeClr>
                </a:buClr>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Today many embedded products like smartphones, set-top boxes, digital television, digital cameras use ARM processors due to their cost-effectiveness and low power consumption.</a:t>
              </a:r>
              <a:br>
                <a:rPr lang="en-US" sz="1600" dirty="0">
                  <a:solidFill>
                    <a:schemeClr val="tx1">
                      <a:lumMod val="85000"/>
                      <a:lumOff val="15000"/>
                    </a:schemeClr>
                  </a:solidFill>
                  <a:latin typeface="Roboto Light" panose="02000000000000000000" pitchFamily="2" charset="0"/>
                  <a:ea typeface="Roboto Light" panose="02000000000000000000" pitchFamily="2" charset="0"/>
                </a:rPr>
              </a:br>
              <a:endParaRPr lang="en-US" sz="1600" dirty="0">
                <a:solidFill>
                  <a:schemeClr val="tx1">
                    <a:lumMod val="85000"/>
                    <a:lumOff val="15000"/>
                  </a:schemeClr>
                </a:solidFill>
                <a:latin typeface="Roboto Light" panose="02000000000000000000" pitchFamily="2" charset="0"/>
                <a:ea typeface="Roboto Light" panose="02000000000000000000" pitchFamily="2" charset="0"/>
              </a:endParaRPr>
            </a:p>
            <a:p>
              <a:pPr marL="285750" indent="-285750">
                <a:buClr>
                  <a:schemeClr val="tx2">
                    <a:lumMod val="50000"/>
                  </a:schemeClr>
                </a:buClr>
                <a:buFont typeface="Arial" panose="020B0604020202020204" pitchFamily="34" charset="0"/>
                <a:buChar char="•"/>
              </a:pPr>
              <a:endParaRPr lang="en-US" dirty="0">
                <a:solidFill>
                  <a:schemeClr val="tx1">
                    <a:lumMod val="85000"/>
                    <a:lumOff val="15000"/>
                  </a:schemeClr>
                </a:solidFill>
                <a:latin typeface="Roboto Light" panose="02000000000000000000" pitchFamily="2" charset="0"/>
                <a:ea typeface="Roboto Light" panose="02000000000000000000" pitchFamily="2" charset="0"/>
              </a:endParaRPr>
            </a:p>
            <a:p>
              <a:pPr marL="285750" indent="-285750">
                <a:buClr>
                  <a:schemeClr val="tx2">
                    <a:lumMod val="50000"/>
                  </a:schemeClr>
                </a:buClr>
                <a:buFont typeface="Wingdings" pitchFamily="2" charset="2"/>
                <a:buChar char="q"/>
              </a:pPr>
              <a:endParaRPr lang="en-US" dirty="0">
                <a:solidFill>
                  <a:schemeClr val="tx1">
                    <a:lumMod val="85000"/>
                    <a:lumOff val="15000"/>
                  </a:schemeClr>
                </a:solidFill>
                <a:latin typeface="Roboto Light" panose="02000000000000000000" pitchFamily="2" charset="0"/>
                <a:ea typeface="Roboto Light" panose="02000000000000000000" pitchFamily="2" charset="0"/>
              </a:endParaRPr>
            </a:p>
          </p:txBody>
        </p:sp>
        <p:sp>
          <p:nvSpPr>
            <p:cNvPr id="16" name="Rettangolo 15">
              <a:extLst>
                <a:ext uri="{FF2B5EF4-FFF2-40B4-BE49-F238E27FC236}">
                  <a16:creationId xmlns:a16="http://schemas.microsoft.com/office/drawing/2014/main" id="{A2F75D73-9199-6B4A-8146-94BC5A717EBB}"/>
                </a:ext>
              </a:extLst>
            </p:cNvPr>
            <p:cNvSpPr/>
            <p:nvPr/>
          </p:nvSpPr>
          <p:spPr>
            <a:xfrm>
              <a:off x="6359440" y="1487551"/>
              <a:ext cx="4734774" cy="514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pc="200" dirty="0">
                  <a:solidFill>
                    <a:schemeClr val="tx2">
                      <a:lumMod val="50000"/>
                    </a:schemeClr>
                  </a:solidFill>
                </a:rPr>
                <a:t>What is ARM?</a:t>
              </a:r>
            </a:p>
          </p:txBody>
        </p:sp>
      </p:grpSp>
      <p:cxnSp>
        <p:nvCxnSpPr>
          <p:cNvPr id="7" name="Connettore 1 6">
            <a:extLst>
              <a:ext uri="{FF2B5EF4-FFF2-40B4-BE49-F238E27FC236}">
                <a16:creationId xmlns:a16="http://schemas.microsoft.com/office/drawing/2014/main" id="{B448FBC0-6E93-174D-94AF-42972EEE4449}"/>
              </a:ext>
            </a:extLst>
          </p:cNvPr>
          <p:cNvCxnSpPr>
            <a:cxnSpLocks/>
          </p:cNvCxnSpPr>
          <p:nvPr/>
        </p:nvCxnSpPr>
        <p:spPr>
          <a:xfrm>
            <a:off x="5257800" y="1836996"/>
            <a:ext cx="58674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0" name="Gruppo 9">
            <a:extLst>
              <a:ext uri="{FF2B5EF4-FFF2-40B4-BE49-F238E27FC236}">
                <a16:creationId xmlns:a16="http://schemas.microsoft.com/office/drawing/2014/main" id="{8600DB00-51BF-F946-A294-F7BFAE737D95}"/>
              </a:ext>
            </a:extLst>
          </p:cNvPr>
          <p:cNvGrpSpPr/>
          <p:nvPr/>
        </p:nvGrpSpPr>
        <p:grpSpPr>
          <a:xfrm>
            <a:off x="5544000" y="2078148"/>
            <a:ext cx="252000" cy="2277852"/>
            <a:chOff x="6158922" y="2239350"/>
            <a:chExt cx="252000" cy="2277852"/>
          </a:xfrm>
        </p:grpSpPr>
        <p:sp>
          <p:nvSpPr>
            <p:cNvPr id="18" name="ホームベース 19">
              <a:extLst>
                <a:ext uri="{FF2B5EF4-FFF2-40B4-BE49-F238E27FC236}">
                  <a16:creationId xmlns:a16="http://schemas.microsoft.com/office/drawing/2014/main" id="{67308D24-6B16-D44C-A603-ACBF287E4D6F}"/>
                </a:ext>
              </a:extLst>
            </p:cNvPr>
            <p:cNvSpPr/>
            <p:nvPr/>
          </p:nvSpPr>
          <p:spPr>
            <a:xfrm>
              <a:off x="6158922" y="2239350"/>
              <a:ext cx="252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ホームベース 19">
              <a:extLst>
                <a:ext uri="{FF2B5EF4-FFF2-40B4-BE49-F238E27FC236}">
                  <a16:creationId xmlns:a16="http://schemas.microsoft.com/office/drawing/2014/main" id="{B7A617D8-BDF3-2E49-8849-65730FBC9EAF}"/>
                </a:ext>
              </a:extLst>
            </p:cNvPr>
            <p:cNvSpPr/>
            <p:nvPr/>
          </p:nvSpPr>
          <p:spPr>
            <a:xfrm>
              <a:off x="6158922" y="4337202"/>
              <a:ext cx="252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grpSp>
      <p:sp>
        <p:nvSpPr>
          <p:cNvPr id="5" name="Segnaposto piè di pagina 4">
            <a:extLst>
              <a:ext uri="{FF2B5EF4-FFF2-40B4-BE49-F238E27FC236}">
                <a16:creationId xmlns:a16="http://schemas.microsoft.com/office/drawing/2014/main" id="{884515B2-1CCD-3141-9AA6-C29931341B5B}"/>
              </a:ext>
            </a:extLst>
          </p:cNvPr>
          <p:cNvSpPr>
            <a:spLocks noGrp="1"/>
          </p:cNvSpPr>
          <p:nvPr>
            <p:ph type="ftr" sz="quarter" idx="11"/>
          </p:nvPr>
        </p:nvSpPr>
        <p:spPr/>
        <p:txBody>
          <a:bodyPr/>
          <a:lstStyle/>
          <a:p>
            <a:r>
              <a:rPr lang="en-US"/>
              <a:t>Processors Historical Evolution 
</a:t>
            </a:r>
            <a:endParaRPr lang="en-US" dirty="0"/>
          </a:p>
        </p:txBody>
      </p:sp>
    </p:spTree>
    <p:extLst>
      <p:ext uri="{BB962C8B-B14F-4D97-AF65-F5344CB8AC3E}">
        <p14:creationId xmlns:p14="http://schemas.microsoft.com/office/powerpoint/2010/main" val="3852377898"/>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C977294-2DF5-514A-9C08-6E3802F7E9BF}"/>
              </a:ext>
            </a:extLst>
          </p:cNvPr>
          <p:cNvSpPr>
            <a:spLocks noGrp="1"/>
          </p:cNvSpPr>
          <p:nvPr>
            <p:ph type="title"/>
          </p:nvPr>
        </p:nvSpPr>
        <p:spPr>
          <a:xfrm>
            <a:off x="1143000" y="76200"/>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The birth of</a:t>
            </a:r>
            <a:r>
              <a:rPr lang="en-US" dirty="0"/>
              <a:t> </a:t>
            </a:r>
            <a:r>
              <a:rPr lang="en-US" dirty="0">
                <a:solidFill>
                  <a:schemeClr val="tx2">
                    <a:lumMod val="50000"/>
                  </a:schemeClr>
                </a:solidFill>
                <a:latin typeface="Roboto Light" panose="02000000000000000000" pitchFamily="2" charset="0"/>
                <a:ea typeface="Roboto Light" panose="02000000000000000000" pitchFamily="2" charset="0"/>
              </a:rPr>
              <a:t>ARM processor</a:t>
            </a:r>
          </a:p>
        </p:txBody>
      </p:sp>
      <p:sp>
        <p:nvSpPr>
          <p:cNvPr id="3" name="Segnaposto piè di pagina 2">
            <a:extLst>
              <a:ext uri="{FF2B5EF4-FFF2-40B4-BE49-F238E27FC236}">
                <a16:creationId xmlns:a16="http://schemas.microsoft.com/office/drawing/2014/main" id="{1CE18EF6-33C0-4445-AF41-7CDD229FBFF6}"/>
              </a:ext>
            </a:extLst>
          </p:cNvPr>
          <p:cNvSpPr>
            <a:spLocks noGrp="1"/>
          </p:cNvSpPr>
          <p:nvPr>
            <p:ph type="ftr" sz="quarter" idx="11"/>
          </p:nvPr>
        </p:nvSpPr>
        <p:spPr/>
        <p:txBody>
          <a:bodyPr/>
          <a:lstStyle/>
          <a:p>
            <a:r>
              <a:rPr lang="en-US"/>
              <a:t>Processors Historical Evolution 
</a:t>
            </a:r>
          </a:p>
        </p:txBody>
      </p:sp>
      <p:sp>
        <p:nvSpPr>
          <p:cNvPr id="4" name="Segnaposto numero diapositiva 3">
            <a:extLst>
              <a:ext uri="{FF2B5EF4-FFF2-40B4-BE49-F238E27FC236}">
                <a16:creationId xmlns:a16="http://schemas.microsoft.com/office/drawing/2014/main" id="{00791989-AEBA-A844-804F-693CCFB14345}"/>
              </a:ext>
            </a:extLst>
          </p:cNvPr>
          <p:cNvSpPr>
            <a:spLocks noGrp="1"/>
          </p:cNvSpPr>
          <p:nvPr>
            <p:ph type="sldNum" sz="quarter" idx="12"/>
          </p:nvPr>
        </p:nvSpPr>
        <p:spPr/>
        <p:txBody>
          <a:bodyPr/>
          <a:lstStyle/>
          <a:p>
            <a:fld id="{DEC90E6D-7B2E-4EC5-B9F8-35F4AE9AC514}" type="slidenum">
              <a:rPr lang="en-US" smtClean="0"/>
              <a:pPr/>
              <a:t>6</a:t>
            </a:fld>
            <a:endParaRPr lang="en-US"/>
          </a:p>
        </p:txBody>
      </p:sp>
      <p:sp>
        <p:nvSpPr>
          <p:cNvPr id="11" name="Rettangolo 10">
            <a:extLst>
              <a:ext uri="{FF2B5EF4-FFF2-40B4-BE49-F238E27FC236}">
                <a16:creationId xmlns:a16="http://schemas.microsoft.com/office/drawing/2014/main" id="{AD0B2117-2213-CB40-91F2-517BE103B0E4}"/>
              </a:ext>
            </a:extLst>
          </p:cNvPr>
          <p:cNvSpPr/>
          <p:nvPr/>
        </p:nvSpPr>
        <p:spPr>
          <a:xfrm>
            <a:off x="1194490" y="1279850"/>
            <a:ext cx="3389209" cy="2225350"/>
          </a:xfrm>
          <a:prstGeom prst="rect">
            <a:avLst/>
          </a:prstGeom>
          <a:ln>
            <a:noFill/>
          </a:ln>
        </p:spPr>
        <p:txBody>
          <a:bodyPr wrap="square" lIns="0" tIns="144000" rIns="0" bIns="0" anchor="ctr">
            <a:noAutofit/>
          </a:bodyPr>
          <a:lstStyle/>
          <a:p>
            <a:pPr marL="136525" lvl="1">
              <a:tabLst>
                <a:tab pos="300038" algn="l"/>
              </a:tabLst>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Acorn’s Advanced Research and Development section produced the </a:t>
            </a:r>
            <a:r>
              <a:rPr lang="en-US" sz="1600" b="1" dirty="0">
                <a:solidFill>
                  <a:schemeClr val="tx1">
                    <a:lumMod val="85000"/>
                    <a:lumOff val="15000"/>
                  </a:schemeClr>
                </a:solidFill>
                <a:latin typeface="Roboto Light" panose="02000000000000000000" pitchFamily="2" charset="0"/>
                <a:ea typeface="Roboto Light" panose="02000000000000000000" pitchFamily="2" charset="0"/>
              </a:rPr>
              <a:t>Acorn RISC Machine </a:t>
            </a:r>
            <a:r>
              <a:rPr lang="en-US" sz="1600" dirty="0">
                <a:solidFill>
                  <a:schemeClr val="tx1">
                    <a:lumMod val="85000"/>
                    <a:lumOff val="15000"/>
                  </a:schemeClr>
                </a:solidFill>
                <a:latin typeface="Roboto Light" panose="02000000000000000000" pitchFamily="2" charset="0"/>
                <a:ea typeface="Roboto Light" panose="02000000000000000000" pitchFamily="2" charset="0"/>
              </a:rPr>
              <a:t>(ARM), the first reduced instruction set computer (RISC) processor for commercial use. </a:t>
            </a:r>
          </a:p>
        </p:txBody>
      </p:sp>
      <p:cxnSp>
        <p:nvCxnSpPr>
          <p:cNvPr id="27" name="Connettore 4 26">
            <a:extLst>
              <a:ext uri="{FF2B5EF4-FFF2-40B4-BE49-F238E27FC236}">
                <a16:creationId xmlns:a16="http://schemas.microsoft.com/office/drawing/2014/main" id="{B69271FD-F179-A04E-8512-02AFE9A07900}"/>
              </a:ext>
            </a:extLst>
          </p:cNvPr>
          <p:cNvCxnSpPr>
            <a:cxnSpLocks/>
          </p:cNvCxnSpPr>
          <p:nvPr/>
        </p:nvCxnSpPr>
        <p:spPr>
          <a:xfrm>
            <a:off x="1914685" y="3104213"/>
            <a:ext cx="2015439" cy="1654133"/>
          </a:xfrm>
          <a:prstGeom prst="bentConnector3">
            <a:avLst>
              <a:gd name="adj1" fmla="val 506"/>
            </a:avLst>
          </a:prstGeom>
          <a:ln w="6032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nettore 4 31">
            <a:extLst>
              <a:ext uri="{FF2B5EF4-FFF2-40B4-BE49-F238E27FC236}">
                <a16:creationId xmlns:a16="http://schemas.microsoft.com/office/drawing/2014/main" id="{0C0709C4-670E-B445-B60F-F01BEF993B40}"/>
              </a:ext>
            </a:extLst>
          </p:cNvPr>
          <p:cNvCxnSpPr>
            <a:cxnSpLocks/>
          </p:cNvCxnSpPr>
          <p:nvPr/>
        </p:nvCxnSpPr>
        <p:spPr>
          <a:xfrm rot="5400000" flipH="1" flipV="1">
            <a:off x="7987229" y="3186631"/>
            <a:ext cx="1696388" cy="1531553"/>
          </a:xfrm>
          <a:prstGeom prst="bentConnector3">
            <a:avLst>
              <a:gd name="adj1" fmla="val -636"/>
            </a:avLst>
          </a:prstGeom>
          <a:ln w="6032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8" name="Immagine 7" descr="Immagine che contiene persona, edificio, donna, finestra&#10;&#10;Descrizione generata automaticamente">
            <a:extLst>
              <a:ext uri="{FF2B5EF4-FFF2-40B4-BE49-F238E27FC236}">
                <a16:creationId xmlns:a16="http://schemas.microsoft.com/office/drawing/2014/main" id="{4C514E1E-06AD-474B-B52D-33DC2310277E}"/>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6848019" y="5426649"/>
            <a:ext cx="1207214" cy="803552"/>
          </a:xfrm>
          <a:prstGeom prst="rect">
            <a:avLst/>
          </a:prstGeom>
        </p:spPr>
      </p:pic>
      <p:pic>
        <p:nvPicPr>
          <p:cNvPr id="6" name="Immagine 5" descr="Immagine che contiene persona, interni, uomo, sedendo&#10;&#10;Descrizione generata automaticamente">
            <a:extLst>
              <a:ext uri="{FF2B5EF4-FFF2-40B4-BE49-F238E27FC236}">
                <a16:creationId xmlns:a16="http://schemas.microsoft.com/office/drawing/2014/main" id="{1D500444-77D1-824B-A9E0-90ECD4374F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4908" y="5687860"/>
            <a:ext cx="631551" cy="948382"/>
          </a:xfrm>
          <a:prstGeom prst="rect">
            <a:avLst/>
          </a:prstGeom>
        </p:spPr>
      </p:pic>
      <p:sp>
        <p:nvSpPr>
          <p:cNvPr id="5" name="Rettangolo 4">
            <a:extLst>
              <a:ext uri="{FF2B5EF4-FFF2-40B4-BE49-F238E27FC236}">
                <a16:creationId xmlns:a16="http://schemas.microsoft.com/office/drawing/2014/main" id="{11560CE1-3CD4-CF46-8110-8B3CE4B41735}"/>
              </a:ext>
            </a:extLst>
          </p:cNvPr>
          <p:cNvSpPr/>
          <p:nvPr/>
        </p:nvSpPr>
        <p:spPr>
          <a:xfrm>
            <a:off x="914400" y="1058168"/>
            <a:ext cx="3669299" cy="523220"/>
          </a:xfrm>
          <a:prstGeom prst="rect">
            <a:avLst/>
          </a:prstGeom>
        </p:spPr>
        <p:txBody>
          <a:bodyPr wrap="square">
            <a:spAutoFit/>
          </a:bodyPr>
          <a:lstStyle/>
          <a:p>
            <a:pPr algn="ctr"/>
            <a:r>
              <a:rPr lang="en-US" sz="2800" spc="200" dirty="0">
                <a:solidFill>
                  <a:schemeClr val="tx2">
                    <a:lumMod val="50000"/>
                  </a:schemeClr>
                </a:solidFill>
              </a:rPr>
              <a:t>Year 1983</a:t>
            </a:r>
          </a:p>
        </p:txBody>
      </p:sp>
      <p:sp>
        <p:nvSpPr>
          <p:cNvPr id="22" name="ホームベース 19">
            <a:extLst>
              <a:ext uri="{FF2B5EF4-FFF2-40B4-BE49-F238E27FC236}">
                <a16:creationId xmlns:a16="http://schemas.microsoft.com/office/drawing/2014/main" id="{F166939D-0205-EA43-A856-694E64D8BC84}"/>
              </a:ext>
            </a:extLst>
          </p:cNvPr>
          <p:cNvSpPr/>
          <p:nvPr/>
        </p:nvSpPr>
        <p:spPr>
          <a:xfrm>
            <a:off x="990600" y="1805665"/>
            <a:ext cx="252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23" name="Connettore 1 22">
            <a:extLst>
              <a:ext uri="{FF2B5EF4-FFF2-40B4-BE49-F238E27FC236}">
                <a16:creationId xmlns:a16="http://schemas.microsoft.com/office/drawing/2014/main" id="{B990F97D-8637-034B-ACF5-CD60283ED72C}"/>
              </a:ext>
            </a:extLst>
          </p:cNvPr>
          <p:cNvCxnSpPr>
            <a:cxnSpLocks/>
          </p:cNvCxnSpPr>
          <p:nvPr/>
        </p:nvCxnSpPr>
        <p:spPr>
          <a:xfrm flipV="1">
            <a:off x="950809" y="1632865"/>
            <a:ext cx="3581400" cy="2015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5" name="Rettangolo 24">
            <a:extLst>
              <a:ext uri="{FF2B5EF4-FFF2-40B4-BE49-F238E27FC236}">
                <a16:creationId xmlns:a16="http://schemas.microsoft.com/office/drawing/2014/main" id="{4E392134-AC45-944D-8B05-67D332DA3BB5}"/>
              </a:ext>
            </a:extLst>
          </p:cNvPr>
          <p:cNvSpPr/>
          <p:nvPr/>
        </p:nvSpPr>
        <p:spPr>
          <a:xfrm>
            <a:off x="4003780" y="3237995"/>
            <a:ext cx="3669299" cy="523220"/>
          </a:xfrm>
          <a:prstGeom prst="rect">
            <a:avLst/>
          </a:prstGeom>
        </p:spPr>
        <p:txBody>
          <a:bodyPr wrap="square">
            <a:spAutoFit/>
          </a:bodyPr>
          <a:lstStyle/>
          <a:p>
            <a:pPr algn="ctr"/>
            <a:r>
              <a:rPr lang="en-US" sz="2800" spc="200" dirty="0">
                <a:solidFill>
                  <a:schemeClr val="tx2">
                    <a:lumMod val="50000"/>
                  </a:schemeClr>
                </a:solidFill>
              </a:rPr>
              <a:t>Year 1985</a:t>
            </a:r>
          </a:p>
        </p:txBody>
      </p:sp>
      <p:sp>
        <p:nvSpPr>
          <p:cNvPr id="26" name="Rettangolo 25">
            <a:extLst>
              <a:ext uri="{FF2B5EF4-FFF2-40B4-BE49-F238E27FC236}">
                <a16:creationId xmlns:a16="http://schemas.microsoft.com/office/drawing/2014/main" id="{1F2F6308-7926-DA42-A1DD-C99B315C1144}"/>
              </a:ext>
            </a:extLst>
          </p:cNvPr>
          <p:cNvSpPr/>
          <p:nvPr/>
        </p:nvSpPr>
        <p:spPr>
          <a:xfrm>
            <a:off x="4294535" y="3619728"/>
            <a:ext cx="3669298" cy="2225350"/>
          </a:xfrm>
          <a:prstGeom prst="rect">
            <a:avLst/>
          </a:prstGeom>
          <a:ln>
            <a:noFill/>
          </a:ln>
        </p:spPr>
        <p:txBody>
          <a:bodyPr wrap="square" lIns="0" tIns="144000" rIns="0" bIns="0" anchor="ctr">
            <a:noAutofit/>
          </a:bodyPr>
          <a:lstStyle/>
          <a:p>
            <a:pPr marL="136525" lvl="1">
              <a:tabLst>
                <a:tab pos="300038" algn="l"/>
              </a:tabLst>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With VLSI technology ARM came up with ARM1. It has been developed by Sophie Wilson, and Steve </a:t>
            </a:r>
            <a:r>
              <a:rPr lang="en-US" sz="1600" dirty="0" err="1">
                <a:solidFill>
                  <a:schemeClr val="tx1">
                    <a:lumMod val="85000"/>
                    <a:lumOff val="15000"/>
                  </a:schemeClr>
                </a:solidFill>
                <a:latin typeface="Roboto Light" panose="02000000000000000000" pitchFamily="2" charset="0"/>
                <a:ea typeface="Roboto Light" panose="02000000000000000000" pitchFamily="2" charset="0"/>
              </a:rPr>
              <a:t>Furber</a:t>
            </a:r>
            <a:r>
              <a:rPr lang="en-US" sz="1600" dirty="0">
                <a:solidFill>
                  <a:schemeClr val="tx1">
                    <a:lumMod val="85000"/>
                    <a:lumOff val="15000"/>
                  </a:schemeClr>
                </a:solidFill>
                <a:latin typeface="Roboto Light" panose="02000000000000000000" pitchFamily="2" charset="0"/>
                <a:ea typeface="Roboto Light" panose="02000000000000000000" pitchFamily="2" charset="0"/>
              </a:rPr>
              <a:t>, two computer scientists from the University of Cambridge. Sophie developed the instruction set for the Arm1 and Steve worked on the chip design</a:t>
            </a:r>
            <a:r>
              <a:rPr lang="en-US" dirty="0">
                <a:solidFill>
                  <a:schemeClr val="tx1">
                    <a:lumMod val="85000"/>
                    <a:lumOff val="15000"/>
                  </a:schemeClr>
                </a:solidFill>
                <a:latin typeface="Roboto Light" panose="02000000000000000000" pitchFamily="2" charset="0"/>
                <a:ea typeface="Roboto Light" panose="02000000000000000000" pitchFamily="2" charset="0"/>
              </a:rPr>
              <a:t>.</a:t>
            </a:r>
          </a:p>
        </p:txBody>
      </p:sp>
      <p:sp>
        <p:nvSpPr>
          <p:cNvPr id="28" name="ホームベース 19">
            <a:extLst>
              <a:ext uri="{FF2B5EF4-FFF2-40B4-BE49-F238E27FC236}">
                <a16:creationId xmlns:a16="http://schemas.microsoft.com/office/drawing/2014/main" id="{AD2B4453-5770-AC43-9FC2-E7450CF36B3E}"/>
              </a:ext>
            </a:extLst>
          </p:cNvPr>
          <p:cNvSpPr/>
          <p:nvPr/>
        </p:nvSpPr>
        <p:spPr>
          <a:xfrm>
            <a:off x="4056124" y="3962985"/>
            <a:ext cx="252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29" name="Connettore 1 28">
            <a:extLst>
              <a:ext uri="{FF2B5EF4-FFF2-40B4-BE49-F238E27FC236}">
                <a16:creationId xmlns:a16="http://schemas.microsoft.com/office/drawing/2014/main" id="{969A0990-F96D-7E48-98E8-5BE40E5FB223}"/>
              </a:ext>
            </a:extLst>
          </p:cNvPr>
          <p:cNvCxnSpPr>
            <a:cxnSpLocks/>
          </p:cNvCxnSpPr>
          <p:nvPr/>
        </p:nvCxnSpPr>
        <p:spPr>
          <a:xfrm flipV="1">
            <a:off x="4056124" y="3768233"/>
            <a:ext cx="3581400" cy="2015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Rettangolo 34">
            <a:extLst>
              <a:ext uri="{FF2B5EF4-FFF2-40B4-BE49-F238E27FC236}">
                <a16:creationId xmlns:a16="http://schemas.microsoft.com/office/drawing/2014/main" id="{B2C19C2C-7816-EC40-9623-58E6CCE3F4FF}"/>
              </a:ext>
            </a:extLst>
          </p:cNvPr>
          <p:cNvSpPr/>
          <p:nvPr/>
        </p:nvSpPr>
        <p:spPr>
          <a:xfrm>
            <a:off x="7162800" y="1066800"/>
            <a:ext cx="3669299" cy="523220"/>
          </a:xfrm>
          <a:prstGeom prst="rect">
            <a:avLst/>
          </a:prstGeom>
        </p:spPr>
        <p:txBody>
          <a:bodyPr wrap="square">
            <a:spAutoFit/>
          </a:bodyPr>
          <a:lstStyle/>
          <a:p>
            <a:pPr algn="ctr"/>
            <a:r>
              <a:rPr lang="en-US" sz="2800" spc="200" dirty="0">
                <a:solidFill>
                  <a:schemeClr val="tx2">
                    <a:lumMod val="50000"/>
                  </a:schemeClr>
                </a:solidFill>
              </a:rPr>
              <a:t>Year 1986- 1987</a:t>
            </a:r>
          </a:p>
        </p:txBody>
      </p:sp>
      <p:sp>
        <p:nvSpPr>
          <p:cNvPr id="36" name="Rettangolo 35">
            <a:extLst>
              <a:ext uri="{FF2B5EF4-FFF2-40B4-BE49-F238E27FC236}">
                <a16:creationId xmlns:a16="http://schemas.microsoft.com/office/drawing/2014/main" id="{4AFD5584-2525-0243-9EEF-A8C39360003F}"/>
              </a:ext>
            </a:extLst>
          </p:cNvPr>
          <p:cNvSpPr/>
          <p:nvPr/>
        </p:nvSpPr>
        <p:spPr>
          <a:xfrm>
            <a:off x="7559368" y="1266277"/>
            <a:ext cx="3389209" cy="2225350"/>
          </a:xfrm>
          <a:prstGeom prst="rect">
            <a:avLst/>
          </a:prstGeom>
          <a:ln>
            <a:noFill/>
          </a:ln>
        </p:spPr>
        <p:txBody>
          <a:bodyPr wrap="square" lIns="0" tIns="144000" rIns="0" bIns="0" anchor="ctr">
            <a:noAutofit/>
          </a:bodyPr>
          <a:lstStyle/>
          <a:p>
            <a:pPr marL="136525" lvl="1">
              <a:tabLst>
                <a:tab pos="300038" algn="l"/>
              </a:tabLst>
            </a:pPr>
            <a:r>
              <a:rPr lang="en-US" sz="1600" dirty="0">
                <a:solidFill>
                  <a:schemeClr val="tx1">
                    <a:lumMod val="85000"/>
                    <a:lumOff val="15000"/>
                  </a:schemeClr>
                </a:solidFill>
                <a:latin typeface="Roboto Light" panose="02000000000000000000" pitchFamily="2" charset="0"/>
                <a:ea typeface="Roboto Light" panose="02000000000000000000" pitchFamily="2" charset="0"/>
              </a:rPr>
              <a:t>The successor of the initial ARM was ARM2. It uses a Von Neumann architecture, a 32-bit data bus, a 26-bit address space, and a 3-stage pipelined (Fetch, Decode, Execute).</a:t>
            </a:r>
          </a:p>
        </p:txBody>
      </p:sp>
      <p:sp>
        <p:nvSpPr>
          <p:cNvPr id="37" name="ホームベース 19">
            <a:extLst>
              <a:ext uri="{FF2B5EF4-FFF2-40B4-BE49-F238E27FC236}">
                <a16:creationId xmlns:a16="http://schemas.microsoft.com/office/drawing/2014/main" id="{FC3E8E2E-2765-E44E-AA58-9F4172C24886}"/>
              </a:ext>
            </a:extLst>
          </p:cNvPr>
          <p:cNvSpPr/>
          <p:nvPr/>
        </p:nvSpPr>
        <p:spPr>
          <a:xfrm>
            <a:off x="7325626" y="1731623"/>
            <a:ext cx="252000" cy="180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38" name="Connettore 1 37">
            <a:extLst>
              <a:ext uri="{FF2B5EF4-FFF2-40B4-BE49-F238E27FC236}">
                <a16:creationId xmlns:a16="http://schemas.microsoft.com/office/drawing/2014/main" id="{206436D3-D6EF-D748-95C3-D48FA88BD046}"/>
              </a:ext>
            </a:extLst>
          </p:cNvPr>
          <p:cNvCxnSpPr>
            <a:cxnSpLocks/>
          </p:cNvCxnSpPr>
          <p:nvPr/>
        </p:nvCxnSpPr>
        <p:spPr>
          <a:xfrm flipV="1">
            <a:off x="7287527" y="1596938"/>
            <a:ext cx="3581400" cy="2015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409095"/>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5DB458A-1F4C-9642-AFAB-2C89312BDFD0}"/>
              </a:ext>
            </a:extLst>
          </p:cNvPr>
          <p:cNvSpPr>
            <a:spLocks noGrp="1"/>
          </p:cNvSpPr>
          <p:nvPr>
            <p:ph type="title"/>
          </p:nvPr>
        </p:nvSpPr>
        <p:spPr>
          <a:xfrm>
            <a:off x="1143000" y="355719"/>
            <a:ext cx="9982200"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From Acorn RISC Machines to Advanced RISC Machines</a:t>
            </a:r>
          </a:p>
        </p:txBody>
      </p:sp>
      <p:sp>
        <p:nvSpPr>
          <p:cNvPr id="3" name="Segnaposto piè di pagina 2">
            <a:extLst>
              <a:ext uri="{FF2B5EF4-FFF2-40B4-BE49-F238E27FC236}">
                <a16:creationId xmlns:a16="http://schemas.microsoft.com/office/drawing/2014/main" id="{D9EDB0B7-C12F-634E-8A40-6040F0091D93}"/>
              </a:ext>
            </a:extLst>
          </p:cNvPr>
          <p:cNvSpPr>
            <a:spLocks noGrp="1"/>
          </p:cNvSpPr>
          <p:nvPr>
            <p:ph type="ftr" sz="quarter" idx="11"/>
          </p:nvPr>
        </p:nvSpPr>
        <p:spPr/>
        <p:txBody>
          <a:bodyPr/>
          <a:lstStyle/>
          <a:p>
            <a:r>
              <a:rPr lang="en-US"/>
              <a:t>Processors Historical Evolution 
</a:t>
            </a:r>
            <a:endParaRPr lang="en-US" dirty="0"/>
          </a:p>
        </p:txBody>
      </p:sp>
      <p:sp>
        <p:nvSpPr>
          <p:cNvPr id="4" name="Segnaposto numero diapositiva 3">
            <a:extLst>
              <a:ext uri="{FF2B5EF4-FFF2-40B4-BE49-F238E27FC236}">
                <a16:creationId xmlns:a16="http://schemas.microsoft.com/office/drawing/2014/main" id="{E4FA27C9-96E3-1442-A306-30D907ABC1F5}"/>
              </a:ext>
            </a:extLst>
          </p:cNvPr>
          <p:cNvSpPr>
            <a:spLocks noGrp="1"/>
          </p:cNvSpPr>
          <p:nvPr>
            <p:ph type="sldNum" sz="quarter" idx="12"/>
          </p:nvPr>
        </p:nvSpPr>
        <p:spPr/>
        <p:txBody>
          <a:bodyPr/>
          <a:lstStyle/>
          <a:p>
            <a:fld id="{DEC90E6D-7B2E-4EC5-B9F8-35F4AE9AC514}" type="slidenum">
              <a:rPr lang="en-US" smtClean="0"/>
              <a:pPr/>
              <a:t>7</a:t>
            </a:fld>
            <a:endParaRPr lang="en-US" dirty="0"/>
          </a:p>
        </p:txBody>
      </p:sp>
      <p:sp>
        <p:nvSpPr>
          <p:cNvPr id="16" name="CasellaDiTesto 15">
            <a:extLst>
              <a:ext uri="{FF2B5EF4-FFF2-40B4-BE49-F238E27FC236}">
                <a16:creationId xmlns:a16="http://schemas.microsoft.com/office/drawing/2014/main" id="{DCF8697D-6F09-D044-9447-96D4D932E3BC}"/>
              </a:ext>
            </a:extLst>
          </p:cNvPr>
          <p:cNvSpPr txBox="1"/>
          <p:nvPr/>
        </p:nvSpPr>
        <p:spPr>
          <a:xfrm>
            <a:off x="1745673" y="2660073"/>
            <a:ext cx="184731" cy="369332"/>
          </a:xfrm>
          <a:prstGeom prst="rect">
            <a:avLst/>
          </a:prstGeom>
          <a:noFill/>
        </p:spPr>
        <p:txBody>
          <a:bodyPr wrap="none" rtlCol="0">
            <a:spAutoFit/>
          </a:bodyPr>
          <a:lstStyle/>
          <a:p>
            <a:endParaRPr lang="it-IT" dirty="0"/>
          </a:p>
        </p:txBody>
      </p:sp>
      <p:sp>
        <p:nvSpPr>
          <p:cNvPr id="14" name="Rettangolo 13">
            <a:extLst>
              <a:ext uri="{FF2B5EF4-FFF2-40B4-BE49-F238E27FC236}">
                <a16:creationId xmlns:a16="http://schemas.microsoft.com/office/drawing/2014/main" id="{EB9A07D4-7A5E-F64F-907F-DF20E95096AB}"/>
              </a:ext>
            </a:extLst>
          </p:cNvPr>
          <p:cNvSpPr/>
          <p:nvPr/>
        </p:nvSpPr>
        <p:spPr>
          <a:xfrm>
            <a:off x="1745673" y="2235571"/>
            <a:ext cx="4964544" cy="3315093"/>
          </a:xfrm>
          <a:prstGeom prst="rect">
            <a:avLst/>
          </a:prstGeom>
          <a:ln>
            <a:noFill/>
          </a:ln>
        </p:spPr>
        <p:txBody>
          <a:bodyPr wrap="square" lIns="0" tIns="144000" rIns="0" bIns="0" anchor="ctr">
            <a:noAutofit/>
          </a:bodyPr>
          <a:lstStyle/>
          <a:p>
            <a:r>
              <a:rPr lang="en-US" sz="1600" dirty="0">
                <a:solidFill>
                  <a:schemeClr val="tx1">
                    <a:lumMod val="85000"/>
                    <a:lumOff val="15000"/>
                  </a:schemeClr>
                </a:solidFill>
                <a:latin typeface="Roboto Light" panose="02000000000000000000" pitchFamily="2" charset="0"/>
                <a:ea typeface="Roboto Light" panose="02000000000000000000" pitchFamily="2" charset="0"/>
              </a:rPr>
              <a:t>ARM starts to work on the emerging personal digital assistant (PDA) redesigning the product to be static in order to reduce the chip power dissipation.</a:t>
            </a:r>
          </a:p>
          <a:p>
            <a:r>
              <a:rPr lang="en-US" sz="1600" dirty="0">
                <a:solidFill>
                  <a:schemeClr val="tx1">
                    <a:lumMod val="85000"/>
                    <a:lumOff val="15000"/>
                  </a:schemeClr>
                </a:solidFill>
                <a:latin typeface="Roboto Light" panose="02000000000000000000" pitchFamily="2" charset="0"/>
                <a:ea typeface="Roboto Light" panose="02000000000000000000" pitchFamily="2" charset="0"/>
              </a:rPr>
              <a:t>Apple meanwhile was also entering the PDA market using ARM technology but didn’t want to base a product on Acorn IP.  </a:t>
            </a:r>
          </a:p>
          <a:p>
            <a:r>
              <a:rPr lang="en-US" sz="1600" dirty="0">
                <a:solidFill>
                  <a:schemeClr val="tx1">
                    <a:lumMod val="85000"/>
                    <a:lumOff val="15000"/>
                  </a:schemeClr>
                </a:solidFill>
                <a:latin typeface="Roboto Light" panose="02000000000000000000" pitchFamily="2" charset="0"/>
                <a:ea typeface="Roboto Light" panose="02000000000000000000" pitchFamily="2" charset="0"/>
              </a:rPr>
              <a:t>In 1990 a  joint venture between Acorn Computers, Apple Computer, and VLSI Technology was founded. Apple invested the cash, VLSI Technology provided the tools, and Acorn provided the 12 engineers and with that Arm was born, along with its luxury office in Cambridge.</a:t>
            </a:r>
          </a:p>
        </p:txBody>
      </p:sp>
      <p:sp>
        <p:nvSpPr>
          <p:cNvPr id="15" name="Rettangolo 14">
            <a:extLst>
              <a:ext uri="{FF2B5EF4-FFF2-40B4-BE49-F238E27FC236}">
                <a16:creationId xmlns:a16="http://schemas.microsoft.com/office/drawing/2014/main" id="{209A2A18-8E27-0F43-8F54-063A8643FDF7}"/>
              </a:ext>
            </a:extLst>
          </p:cNvPr>
          <p:cNvSpPr/>
          <p:nvPr/>
        </p:nvSpPr>
        <p:spPr>
          <a:xfrm>
            <a:off x="1322577" y="1483275"/>
            <a:ext cx="9396000" cy="523220"/>
          </a:xfrm>
          <a:prstGeom prst="rect">
            <a:avLst/>
          </a:prstGeom>
        </p:spPr>
        <p:txBody>
          <a:bodyPr wrap="square">
            <a:spAutoFit/>
          </a:bodyPr>
          <a:lstStyle/>
          <a:p>
            <a:r>
              <a:rPr lang="en-US" sz="2800" spc="200" dirty="0">
                <a:solidFill>
                  <a:schemeClr val="tx2">
                    <a:lumMod val="50000"/>
                  </a:schemeClr>
                </a:solidFill>
              </a:rPr>
              <a:t>Year 1990</a:t>
            </a:r>
          </a:p>
        </p:txBody>
      </p:sp>
      <p:sp>
        <p:nvSpPr>
          <p:cNvPr id="19" name="ホームベース 19">
            <a:extLst>
              <a:ext uri="{FF2B5EF4-FFF2-40B4-BE49-F238E27FC236}">
                <a16:creationId xmlns:a16="http://schemas.microsoft.com/office/drawing/2014/main" id="{00822464-0791-8249-8C72-4D4030C26A1A}"/>
              </a:ext>
            </a:extLst>
          </p:cNvPr>
          <p:cNvSpPr/>
          <p:nvPr/>
        </p:nvSpPr>
        <p:spPr>
          <a:xfrm>
            <a:off x="1296000" y="2340000"/>
            <a:ext cx="360000" cy="252000"/>
          </a:xfrm>
          <a:prstGeom prst="homePlate">
            <a:avLst/>
          </a:pr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cxnSp>
        <p:nvCxnSpPr>
          <p:cNvPr id="20" name="Connettore 1 19">
            <a:extLst>
              <a:ext uri="{FF2B5EF4-FFF2-40B4-BE49-F238E27FC236}">
                <a16:creationId xmlns:a16="http://schemas.microsoft.com/office/drawing/2014/main" id="{FF90697D-D15A-DC42-BF34-5722414F5EE0}"/>
              </a:ext>
            </a:extLst>
          </p:cNvPr>
          <p:cNvCxnSpPr>
            <a:cxnSpLocks/>
          </p:cNvCxnSpPr>
          <p:nvPr/>
        </p:nvCxnSpPr>
        <p:spPr>
          <a:xfrm>
            <a:off x="1322577" y="2087971"/>
            <a:ext cx="9396000" cy="1312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1" name="Immagine 20" descr="Immagine che contiene esterni, edificio, casa, vecchio&#10;&#10;Descrizione generata automaticamente">
            <a:extLst>
              <a:ext uri="{FF2B5EF4-FFF2-40B4-BE49-F238E27FC236}">
                <a16:creationId xmlns:a16="http://schemas.microsoft.com/office/drawing/2014/main" id="{DA0DDF3D-9986-984D-891D-913B9CCB6A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1764" y="2590040"/>
            <a:ext cx="3316471" cy="2072794"/>
          </a:xfrm>
          <a:prstGeom prst="rect">
            <a:avLst/>
          </a:prstGeom>
        </p:spPr>
      </p:pic>
      <p:pic>
        <p:nvPicPr>
          <p:cNvPr id="22" name="Immagine 21" descr="Immagine che contiene disegnando&#10;&#10;Descrizione generata automaticamente">
            <a:extLst>
              <a:ext uri="{FF2B5EF4-FFF2-40B4-BE49-F238E27FC236}">
                <a16:creationId xmlns:a16="http://schemas.microsoft.com/office/drawing/2014/main" id="{86C880CB-BF4C-9342-8238-468AFB2A9CE1}"/>
              </a:ext>
            </a:extLst>
          </p:cNvPr>
          <p:cNvPicPr>
            <a:picLocks noChangeAspect="1"/>
          </p:cNvPicPr>
          <p:nvPr/>
        </p:nvPicPr>
        <p:blipFill>
          <a:blip r:embed="rId3" cstate="print">
            <a:clrChange>
              <a:clrFrom>
                <a:srgbClr val="FCFCFC"/>
              </a:clrFrom>
              <a:clrTo>
                <a:srgbClr val="FCFCFC">
                  <a:alpha val="0"/>
                </a:srgbClr>
              </a:clrTo>
            </a:clrChange>
            <a:extLst>
              <a:ext uri="{28A0092B-C50C-407E-A947-70E740481C1C}">
                <a14:useLocalDpi xmlns:a14="http://schemas.microsoft.com/office/drawing/2010/main" val="0"/>
              </a:ext>
            </a:extLst>
          </a:blip>
          <a:stretch>
            <a:fillRect/>
          </a:stretch>
        </p:blipFill>
        <p:spPr>
          <a:xfrm rot="21121646">
            <a:off x="6750556" y="4597667"/>
            <a:ext cx="2467378" cy="1153174"/>
          </a:xfrm>
          <a:prstGeom prst="rect">
            <a:avLst/>
          </a:prstGeom>
        </p:spPr>
      </p:pic>
    </p:spTree>
    <p:extLst>
      <p:ext uri="{BB962C8B-B14F-4D97-AF65-F5344CB8AC3E}">
        <p14:creationId xmlns:p14="http://schemas.microsoft.com/office/powerpoint/2010/main" val="1358791662"/>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e 15">
            <a:extLst>
              <a:ext uri="{FF2B5EF4-FFF2-40B4-BE49-F238E27FC236}">
                <a16:creationId xmlns:a16="http://schemas.microsoft.com/office/drawing/2014/main" id="{D7262652-64B6-7245-8E9A-4938543BA4E6}"/>
              </a:ext>
            </a:extLst>
          </p:cNvPr>
          <p:cNvSpPr/>
          <p:nvPr/>
        </p:nvSpPr>
        <p:spPr>
          <a:xfrm>
            <a:off x="3476341" y="4267200"/>
            <a:ext cx="914400" cy="887390"/>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62C78976-D4C5-2345-A197-1EFEC5B503E4}"/>
              </a:ext>
            </a:extLst>
          </p:cNvPr>
          <p:cNvSpPr/>
          <p:nvPr/>
        </p:nvSpPr>
        <p:spPr>
          <a:xfrm>
            <a:off x="4723062" y="1218475"/>
            <a:ext cx="914400" cy="887390"/>
          </a:xfrm>
          <a:prstGeom prst="ellipse">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Ovale 12">
            <a:extLst>
              <a:ext uri="{FF2B5EF4-FFF2-40B4-BE49-F238E27FC236}">
                <a16:creationId xmlns:a16="http://schemas.microsoft.com/office/drawing/2014/main" id="{3DCC48AB-19AF-C441-9656-399AB57825EC}"/>
              </a:ext>
            </a:extLst>
          </p:cNvPr>
          <p:cNvSpPr/>
          <p:nvPr/>
        </p:nvSpPr>
        <p:spPr>
          <a:xfrm>
            <a:off x="4449343" y="2789582"/>
            <a:ext cx="914400" cy="887390"/>
          </a:xfrm>
          <a:prstGeom prst="ellipse">
            <a:avLst/>
          </a:prstGeom>
          <a:solidFill>
            <a:schemeClr val="bg1">
              <a:lumMod val="6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フッター プレースホルダー 2"/>
          <p:cNvSpPr>
            <a:spLocks noGrp="1"/>
          </p:cNvSpPr>
          <p:nvPr>
            <p:ph type="ftr" sz="quarter" idx="10"/>
          </p:nvPr>
        </p:nvSpPr>
        <p:spPr>
          <a:xfrm>
            <a:off x="381000" y="6416675"/>
            <a:ext cx="3632200" cy="365125"/>
          </a:xfrm>
        </p:spPr>
        <p:txBody>
          <a:bodyPr/>
          <a:lstStyle/>
          <a:p>
            <a:pPr algn="l"/>
            <a:r>
              <a:rPr lang="en-US" sz="1400" dirty="0">
                <a:latin typeface="Roboto Light" panose="02000000000000000000" pitchFamily="2" charset="0"/>
                <a:ea typeface="Roboto Light" panose="02000000000000000000" pitchFamily="2" charset="0"/>
              </a:rPr>
              <a:t>Processors Historical Evolution 
</a:t>
            </a:r>
          </a:p>
        </p:txBody>
      </p:sp>
      <p:sp>
        <p:nvSpPr>
          <p:cNvPr id="4" name="スライド番号プレースホルダー 3"/>
          <p:cNvSpPr>
            <a:spLocks noGrp="1"/>
          </p:cNvSpPr>
          <p:nvPr>
            <p:ph type="sldNum" sz="quarter" idx="11"/>
          </p:nvPr>
        </p:nvSpPr>
        <p:spPr/>
        <p:txBody>
          <a:bodyPr/>
          <a:lstStyle/>
          <a:p>
            <a:fld id="{387164BF-D67A-46C0-81D2-5BAF67C00C80}" type="slidenum">
              <a:rPr lang="en-US" sz="1400" smtClean="0"/>
              <a:pPr/>
              <a:t>8</a:t>
            </a:fld>
            <a:endParaRPr lang="en-US" sz="1400" dirty="0"/>
          </a:p>
        </p:txBody>
      </p:sp>
      <p:sp>
        <p:nvSpPr>
          <p:cNvPr id="29" name="テキスト プレースホルダー 28"/>
          <p:cNvSpPr>
            <a:spLocks noGrp="1"/>
          </p:cNvSpPr>
          <p:nvPr>
            <p:ph type="body" sz="quarter" idx="26"/>
          </p:nvPr>
        </p:nvSpPr>
        <p:spPr>
          <a:xfrm>
            <a:off x="5654745" y="1314718"/>
            <a:ext cx="4855402" cy="565983"/>
          </a:xfrm>
        </p:spPr>
        <p:txBody>
          <a:bodyPr/>
          <a:lstStyle/>
          <a:p>
            <a:pPr marL="233363" indent="-233363"/>
            <a:r>
              <a:rPr lang="en-US" dirty="0">
                <a:solidFill>
                  <a:schemeClr val="bg1">
                    <a:lumMod val="50000"/>
                  </a:schemeClr>
                </a:solidFill>
              </a:rPr>
              <a:t>Processors infancy – from Intel to ARM</a:t>
            </a:r>
          </a:p>
        </p:txBody>
      </p:sp>
      <p:sp>
        <p:nvSpPr>
          <p:cNvPr id="31" name="テキスト プレースホルダー 30"/>
          <p:cNvSpPr>
            <a:spLocks noGrp="1"/>
          </p:cNvSpPr>
          <p:nvPr>
            <p:ph type="body" sz="quarter" idx="29"/>
          </p:nvPr>
        </p:nvSpPr>
        <p:spPr>
          <a:xfrm>
            <a:off x="5410200" y="2802424"/>
            <a:ext cx="4680926" cy="565983"/>
          </a:xfrm>
        </p:spPr>
        <p:txBody>
          <a:bodyPr/>
          <a:lstStyle/>
          <a:p>
            <a:pPr marL="274638" indent="-274638"/>
            <a:r>
              <a:rPr kumimoji="1" lang="en-US" altLang="ja-JP" dirty="0">
                <a:solidFill>
                  <a:schemeClr val="bg1">
                    <a:lumMod val="50000"/>
                  </a:schemeClr>
                </a:solidFill>
              </a:rPr>
              <a:t>ARM Processor</a:t>
            </a:r>
          </a:p>
        </p:txBody>
      </p:sp>
      <p:sp>
        <p:nvSpPr>
          <p:cNvPr id="32" name="テキスト プレースホルダー 31"/>
          <p:cNvSpPr>
            <a:spLocks noGrp="1"/>
          </p:cNvSpPr>
          <p:nvPr>
            <p:ph type="body" sz="quarter" idx="30"/>
          </p:nvPr>
        </p:nvSpPr>
        <p:spPr>
          <a:xfrm>
            <a:off x="5752339" y="3315232"/>
            <a:ext cx="5386716" cy="982330"/>
          </a:xfrm>
        </p:spPr>
        <p:txBody>
          <a:bodyPr/>
          <a:lstStyle/>
          <a:p>
            <a:pPr marL="179388" indent="-179388"/>
            <a:r>
              <a:rPr lang="it-IT" dirty="0">
                <a:solidFill>
                  <a:schemeClr val="bg1">
                    <a:lumMod val="50000"/>
                  </a:schemeClr>
                </a:solidFill>
                <a:latin typeface="Roboto Light" panose="02000000000000000000" pitchFamily="2" charset="0"/>
                <a:ea typeface="Roboto Light" panose="02000000000000000000" pitchFamily="2" charset="0"/>
              </a:rPr>
              <a:t>ARM Processor Architecture</a:t>
            </a:r>
          </a:p>
          <a:p>
            <a:pPr marL="179388" indent="-179388"/>
            <a:r>
              <a:rPr lang="en-US" dirty="0">
                <a:solidFill>
                  <a:schemeClr val="bg1">
                    <a:lumMod val="50000"/>
                  </a:schemeClr>
                </a:solidFill>
                <a:latin typeface="Roboto Light" panose="02000000000000000000" pitchFamily="2" charset="0"/>
                <a:ea typeface="Roboto Light" panose="02000000000000000000" pitchFamily="2" charset="0"/>
              </a:rPr>
              <a:t>The birth of</a:t>
            </a:r>
            <a:r>
              <a:rPr lang="en-US" dirty="0">
                <a:solidFill>
                  <a:schemeClr val="bg1">
                    <a:lumMod val="50000"/>
                  </a:schemeClr>
                </a:solidFill>
              </a:rPr>
              <a:t> </a:t>
            </a:r>
            <a:r>
              <a:rPr lang="en-US" dirty="0">
                <a:solidFill>
                  <a:schemeClr val="bg1">
                    <a:lumMod val="50000"/>
                  </a:schemeClr>
                </a:solidFill>
                <a:latin typeface="Roboto Light" panose="02000000000000000000" pitchFamily="2" charset="0"/>
                <a:ea typeface="Roboto Light" panose="02000000000000000000" pitchFamily="2" charset="0"/>
              </a:rPr>
              <a:t>ARM processor</a:t>
            </a:r>
            <a:endParaRPr lang="it-IT" dirty="0">
              <a:solidFill>
                <a:schemeClr val="bg1">
                  <a:lumMod val="50000"/>
                </a:schemeClr>
              </a:solidFill>
              <a:latin typeface="Roboto Light" panose="02000000000000000000" pitchFamily="2" charset="0"/>
              <a:ea typeface="Roboto Light" panose="02000000000000000000" pitchFamily="2" charset="0"/>
            </a:endParaRPr>
          </a:p>
          <a:p>
            <a:pPr marL="185738" indent="-185738"/>
            <a:r>
              <a:rPr lang="en-US" dirty="0">
                <a:solidFill>
                  <a:schemeClr val="bg1">
                    <a:lumMod val="50000"/>
                  </a:schemeClr>
                </a:solidFill>
                <a:latin typeface="Roboto Light" panose="02000000000000000000" pitchFamily="2" charset="0"/>
                <a:ea typeface="Roboto Light" panose="02000000000000000000" pitchFamily="2" charset="0"/>
              </a:rPr>
              <a:t>From Acorn RISC Machines to Advanced RISC Machines</a:t>
            </a:r>
            <a:endParaRPr kumimoji="1" lang="ja-JP" altLang="en-US" dirty="0">
              <a:solidFill>
                <a:schemeClr val="bg1">
                  <a:lumMod val="50000"/>
                </a:schemeClr>
              </a:solidFill>
            </a:endParaRPr>
          </a:p>
        </p:txBody>
      </p:sp>
      <p:sp>
        <p:nvSpPr>
          <p:cNvPr id="33" name="テキスト プレースホルダー 32"/>
          <p:cNvSpPr>
            <a:spLocks noGrp="1"/>
          </p:cNvSpPr>
          <p:nvPr>
            <p:ph type="body" sz="quarter" idx="31"/>
          </p:nvPr>
        </p:nvSpPr>
        <p:spPr>
          <a:xfrm>
            <a:off x="4434491" y="4342234"/>
            <a:ext cx="5386716" cy="565983"/>
          </a:xfrm>
        </p:spPr>
        <p:txBody>
          <a:bodyPr/>
          <a:lstStyle/>
          <a:p>
            <a:pPr marL="274638" indent="-274638"/>
            <a:r>
              <a:rPr kumimoji="1" lang="en-US" altLang="ja-JP" dirty="0">
                <a:solidFill>
                  <a:schemeClr val="tx2"/>
                </a:solidFill>
              </a:rPr>
              <a:t>ARM &amp; INTEL historical evolution</a:t>
            </a:r>
          </a:p>
        </p:txBody>
      </p:sp>
      <p:sp>
        <p:nvSpPr>
          <p:cNvPr id="34" name="テキスト プレースホルダー 33"/>
          <p:cNvSpPr>
            <a:spLocks noGrp="1"/>
          </p:cNvSpPr>
          <p:nvPr>
            <p:ph type="body" sz="quarter" idx="32"/>
          </p:nvPr>
        </p:nvSpPr>
        <p:spPr>
          <a:xfrm>
            <a:off x="4787386" y="4826947"/>
            <a:ext cx="4680926" cy="390043"/>
          </a:xfrm>
        </p:spPr>
        <p:txBody>
          <a:bodyPr/>
          <a:lstStyle/>
          <a:p>
            <a:pPr marL="179388" indent="-179388"/>
            <a:r>
              <a:rPr lang="en-US" altLang="ja-JP" dirty="0">
                <a:solidFill>
                  <a:schemeClr val="tx1">
                    <a:lumMod val="85000"/>
                    <a:lumOff val="15000"/>
                  </a:schemeClr>
                </a:solidFill>
                <a:latin typeface="Roboto Light" panose="02000000000000000000" pitchFamily="2" charset="0"/>
                <a:ea typeface="Roboto Light" panose="02000000000000000000" pitchFamily="2" charset="0"/>
              </a:rPr>
              <a:t>Comparison between ARM and INTEL processors based on the innovations introduced in the fields of </a:t>
            </a:r>
            <a:r>
              <a:rPr lang="en-US" altLang="ja-JP" b="1" dirty="0">
                <a:solidFill>
                  <a:schemeClr val="tx1">
                    <a:lumMod val="85000"/>
                    <a:lumOff val="15000"/>
                  </a:schemeClr>
                </a:solidFill>
                <a:latin typeface="Roboto Light" panose="02000000000000000000" pitchFamily="2" charset="0"/>
                <a:ea typeface="Roboto Light" panose="02000000000000000000" pitchFamily="2" charset="0"/>
              </a:rPr>
              <a:t>Cache</a:t>
            </a:r>
            <a:r>
              <a:rPr lang="en-US" altLang="ja-JP" dirty="0">
                <a:solidFill>
                  <a:schemeClr val="tx1">
                    <a:lumMod val="85000"/>
                    <a:lumOff val="15000"/>
                  </a:schemeClr>
                </a:solidFill>
                <a:latin typeface="Roboto Light" panose="02000000000000000000" pitchFamily="2" charset="0"/>
                <a:ea typeface="Roboto Light" panose="02000000000000000000" pitchFamily="2" charset="0"/>
              </a:rPr>
              <a:t>,  </a:t>
            </a:r>
            <a:r>
              <a:rPr lang="en-US" altLang="ja-JP" b="1" dirty="0">
                <a:solidFill>
                  <a:schemeClr val="tx1">
                    <a:lumMod val="85000"/>
                    <a:lumOff val="15000"/>
                  </a:schemeClr>
                </a:solidFill>
                <a:latin typeface="Roboto Light" panose="02000000000000000000" pitchFamily="2" charset="0"/>
                <a:ea typeface="Roboto Light" panose="02000000000000000000" pitchFamily="2" charset="0"/>
              </a:rPr>
              <a:t>Registers, Instructions </a:t>
            </a:r>
            <a:r>
              <a:rPr lang="en-US" altLang="ja-JP" dirty="0">
                <a:solidFill>
                  <a:schemeClr val="tx1">
                    <a:lumMod val="85000"/>
                    <a:lumOff val="15000"/>
                  </a:schemeClr>
                </a:solidFill>
                <a:latin typeface="Roboto Light" panose="02000000000000000000" pitchFamily="2" charset="0"/>
                <a:ea typeface="Roboto Light" panose="02000000000000000000" pitchFamily="2" charset="0"/>
              </a:rPr>
              <a:t>and</a:t>
            </a:r>
            <a:r>
              <a:rPr lang="en-US" altLang="ja-JP" b="1" dirty="0">
                <a:solidFill>
                  <a:schemeClr val="tx1">
                    <a:lumMod val="85000"/>
                    <a:lumOff val="15000"/>
                  </a:schemeClr>
                </a:solidFill>
                <a:latin typeface="Roboto Light" panose="02000000000000000000" pitchFamily="2" charset="0"/>
                <a:ea typeface="Roboto Light" panose="02000000000000000000" pitchFamily="2" charset="0"/>
              </a:rPr>
              <a:t> Architecture</a:t>
            </a:r>
          </a:p>
        </p:txBody>
      </p:sp>
      <p:pic>
        <p:nvPicPr>
          <p:cNvPr id="5" name="図プレースホルダー 4" descr="Portatile"/>
          <p:cNvPicPr>
            <a:picLocks noGrp="1" noChangeAspect="1"/>
          </p:cNvPicPr>
          <p:nvPr>
            <p:ph type="pic" sz="quarter" idx="16"/>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974890" y="1452543"/>
            <a:ext cx="410743" cy="410743"/>
          </a:xfrm>
        </p:spPr>
      </p:pic>
      <p:sp>
        <p:nvSpPr>
          <p:cNvPr id="24" name="Titolo 1">
            <a:extLst>
              <a:ext uri="{FF2B5EF4-FFF2-40B4-BE49-F238E27FC236}">
                <a16:creationId xmlns:a16="http://schemas.microsoft.com/office/drawing/2014/main" id="{CD8F2D81-0AEF-FF40-B9FC-76282B78BF25}"/>
              </a:ext>
            </a:extLst>
          </p:cNvPr>
          <p:cNvSpPr txBox="1">
            <a:spLocks/>
          </p:cNvSpPr>
          <p:nvPr/>
        </p:nvSpPr>
        <p:spPr>
          <a:xfrm>
            <a:off x="1143000" y="76200"/>
            <a:ext cx="9982200" cy="711081"/>
          </a:xfrm>
          <a:prstGeom prst="rect">
            <a:avLst/>
          </a:prstGeom>
        </p:spPr>
        <p:txBody>
          <a:bodyPr vert="horz" lIns="121899" tIns="60949" rIns="121899" bIns="60949" rtlCol="0" anchor="ctr">
            <a:normAutofit/>
          </a:bodyPr>
          <a:lstStyle>
            <a:lvl1pPr algn="l" defTabSz="1218987" rtl="0" eaLnBrk="1" latinLnBrk="0" hangingPunct="1">
              <a:spcBef>
                <a:spcPct val="0"/>
              </a:spcBef>
              <a:buNone/>
              <a:defRPr sz="3600" kern="1200">
                <a:solidFill>
                  <a:schemeClr val="tx1"/>
                </a:solidFill>
                <a:latin typeface="+mj-lt"/>
                <a:ea typeface="+mj-ea"/>
                <a:cs typeface="+mj-cs"/>
              </a:defRPr>
            </a:lvl1pPr>
          </a:lstStyle>
          <a:p>
            <a:pPr algn="ctr"/>
            <a:r>
              <a:rPr lang="en-US" dirty="0">
                <a:solidFill>
                  <a:schemeClr val="tx2">
                    <a:lumMod val="50000"/>
                  </a:schemeClr>
                </a:solidFill>
                <a:latin typeface="Roboto Light" panose="02000000000000000000" pitchFamily="2" charset="0"/>
                <a:ea typeface="Roboto Light" panose="02000000000000000000" pitchFamily="2" charset="0"/>
              </a:rPr>
              <a:t>Outline</a:t>
            </a:r>
          </a:p>
        </p:txBody>
      </p:sp>
      <p:pic>
        <p:nvPicPr>
          <p:cNvPr id="26" name="図プレースホルダー 4" descr="Ricerca">
            <a:extLst>
              <a:ext uri="{FF2B5EF4-FFF2-40B4-BE49-F238E27FC236}">
                <a16:creationId xmlns:a16="http://schemas.microsoft.com/office/drawing/2014/main" id="{58966AC5-EE53-4D4C-B93D-98A1206AAA9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28169" y="4505523"/>
            <a:ext cx="410743" cy="410743"/>
          </a:xfrm>
          <a:prstGeom prst="rect">
            <a:avLst/>
          </a:prstGeom>
        </p:spPr>
      </p:pic>
      <p:pic>
        <p:nvPicPr>
          <p:cNvPr id="27" name="図プレースホルダー 4" descr="Processore">
            <a:extLst>
              <a:ext uri="{FF2B5EF4-FFF2-40B4-BE49-F238E27FC236}">
                <a16:creationId xmlns:a16="http://schemas.microsoft.com/office/drawing/2014/main" id="{21CE7F26-84DE-F94C-A780-D43FF503CA6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658908" y="2960181"/>
            <a:ext cx="485376" cy="485376"/>
          </a:xfrm>
          <a:prstGeom prst="rect">
            <a:avLst/>
          </a:prstGeom>
        </p:spPr>
      </p:pic>
      <p:sp>
        <p:nvSpPr>
          <p:cNvPr id="17" name="Ovale 16">
            <a:extLst>
              <a:ext uri="{FF2B5EF4-FFF2-40B4-BE49-F238E27FC236}">
                <a16:creationId xmlns:a16="http://schemas.microsoft.com/office/drawing/2014/main" id="{3909A19B-2A24-7F47-9B54-4CA4B20D18CD}"/>
              </a:ext>
            </a:extLst>
          </p:cNvPr>
          <p:cNvSpPr/>
          <p:nvPr/>
        </p:nvSpPr>
        <p:spPr>
          <a:xfrm>
            <a:off x="2133600" y="1676400"/>
            <a:ext cx="152400" cy="182143"/>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Ovale 17">
            <a:extLst>
              <a:ext uri="{FF2B5EF4-FFF2-40B4-BE49-F238E27FC236}">
                <a16:creationId xmlns:a16="http://schemas.microsoft.com/office/drawing/2014/main" id="{2395CF3B-8B80-7240-AB38-231BFD24C6E5}"/>
              </a:ext>
            </a:extLst>
          </p:cNvPr>
          <p:cNvSpPr/>
          <p:nvPr/>
        </p:nvSpPr>
        <p:spPr>
          <a:xfrm>
            <a:off x="2819400" y="2942057"/>
            <a:ext cx="152400" cy="182143"/>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Ovale 18">
            <a:extLst>
              <a:ext uri="{FF2B5EF4-FFF2-40B4-BE49-F238E27FC236}">
                <a16:creationId xmlns:a16="http://schemas.microsoft.com/office/drawing/2014/main" id="{4FFB4183-E022-1849-B38A-D521FFD0C038}"/>
              </a:ext>
            </a:extLst>
          </p:cNvPr>
          <p:cNvSpPr/>
          <p:nvPr/>
        </p:nvSpPr>
        <p:spPr>
          <a:xfrm>
            <a:off x="2362200" y="4694657"/>
            <a:ext cx="152400" cy="182143"/>
          </a:xfrm>
          <a:prstGeom prst="ellipse">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39502281"/>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magine 17" descr="Immagine che contiene elettronico, circuito&#10;&#10;Descrizione generata automaticamente">
            <a:extLst>
              <a:ext uri="{FF2B5EF4-FFF2-40B4-BE49-F238E27FC236}">
                <a16:creationId xmlns:a16="http://schemas.microsoft.com/office/drawing/2014/main" id="{3C6DADAD-47BC-CD42-BBE0-5883A859946A}"/>
              </a:ext>
            </a:extLst>
          </p:cNvPr>
          <p:cNvPicPr>
            <a:picLocks noChangeAspect="1"/>
          </p:cNvPicPr>
          <p:nvPr/>
        </p:nvPicPr>
        <p:blipFill rotWithShape="1">
          <a:blip r:embed="rId2">
            <a:clrChange>
              <a:clrFrom>
                <a:srgbClr val="BFC2C1"/>
              </a:clrFrom>
              <a:clrTo>
                <a:srgbClr val="BFC2C1">
                  <a:alpha val="0"/>
                </a:srgbClr>
              </a:clrTo>
            </a:clrChange>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962" r="-2534"/>
          <a:stretch/>
        </p:blipFill>
        <p:spPr>
          <a:xfrm>
            <a:off x="8974121" y="2521815"/>
            <a:ext cx="2182305" cy="1727847"/>
          </a:xfrm>
          <a:prstGeom prst="rect">
            <a:avLst/>
          </a:prstGeom>
          <a:ln>
            <a:noFill/>
          </a:ln>
          <a:effectLst>
            <a:softEdge rad="112500"/>
          </a:effectLst>
        </p:spPr>
      </p:pic>
      <p:grpSp>
        <p:nvGrpSpPr>
          <p:cNvPr id="14" name="Gruppo 13">
            <a:extLst>
              <a:ext uri="{FF2B5EF4-FFF2-40B4-BE49-F238E27FC236}">
                <a16:creationId xmlns:a16="http://schemas.microsoft.com/office/drawing/2014/main" id="{58495C03-44F4-EA48-B031-D0766D430D33}"/>
              </a:ext>
            </a:extLst>
          </p:cNvPr>
          <p:cNvGrpSpPr/>
          <p:nvPr/>
        </p:nvGrpSpPr>
        <p:grpSpPr>
          <a:xfrm>
            <a:off x="914399" y="1789618"/>
            <a:ext cx="6102994" cy="2117843"/>
            <a:chOff x="1188546" y="2099219"/>
            <a:chExt cx="6384954" cy="1879526"/>
          </a:xfrm>
        </p:grpSpPr>
        <p:grpSp>
          <p:nvGrpSpPr>
            <p:cNvPr id="3" name="1 Grupo"/>
            <p:cNvGrpSpPr/>
            <p:nvPr/>
          </p:nvGrpSpPr>
          <p:grpSpPr>
            <a:xfrm>
              <a:off x="1188546" y="3275132"/>
              <a:ext cx="6384954" cy="244880"/>
              <a:chOff x="525638" y="2597889"/>
              <a:chExt cx="8143993" cy="64447"/>
            </a:xfrm>
          </p:grpSpPr>
          <p:cxnSp>
            <p:nvCxnSpPr>
              <p:cNvPr id="4" name="18 Conector recto"/>
              <p:cNvCxnSpPr>
                <a:cxnSpLocks/>
              </p:cNvCxnSpPr>
              <p:nvPr/>
            </p:nvCxnSpPr>
            <p:spPr>
              <a:xfrm>
                <a:off x="606898" y="2636548"/>
                <a:ext cx="8043632"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23 Elipse"/>
              <p:cNvSpPr/>
              <p:nvPr/>
            </p:nvSpPr>
            <p:spPr>
              <a:xfrm>
                <a:off x="8595395" y="2601444"/>
                <a:ext cx="74236" cy="608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sp>
            <p:nvSpPr>
              <p:cNvPr id="6" name="24 Elipse"/>
              <p:cNvSpPr/>
              <p:nvPr/>
            </p:nvSpPr>
            <p:spPr>
              <a:xfrm>
                <a:off x="525638" y="2597889"/>
                <a:ext cx="84219" cy="608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200">
                  <a:solidFill>
                    <a:schemeClr val="tx1"/>
                  </a:solidFill>
                  <a:latin typeface="Trebuchet MS" panose="020B0603020202020204" pitchFamily="34" charset="0"/>
                  <a:ea typeface="Segoe UI" panose="020B0502040204020203" pitchFamily="34" charset="0"/>
                  <a:cs typeface="Helvetica" panose="020B0604020202020204" pitchFamily="34" charset="0"/>
                </a:endParaRPr>
              </a:p>
            </p:txBody>
          </p:sp>
        </p:grpSp>
        <p:grpSp>
          <p:nvGrpSpPr>
            <p:cNvPr id="13" name="Gruppo 12">
              <a:extLst>
                <a:ext uri="{FF2B5EF4-FFF2-40B4-BE49-F238E27FC236}">
                  <a16:creationId xmlns:a16="http://schemas.microsoft.com/office/drawing/2014/main" id="{0E2895A9-AD13-464E-B628-004963599AB4}"/>
                </a:ext>
              </a:extLst>
            </p:cNvPr>
            <p:cNvGrpSpPr/>
            <p:nvPr/>
          </p:nvGrpSpPr>
          <p:grpSpPr>
            <a:xfrm>
              <a:off x="1593417" y="2099219"/>
              <a:ext cx="5796392" cy="1879526"/>
              <a:chOff x="1593417" y="2099219"/>
              <a:chExt cx="5796392" cy="1879526"/>
            </a:xfrm>
          </p:grpSpPr>
          <p:grpSp>
            <p:nvGrpSpPr>
              <p:cNvPr id="36" name="Gruppo 35">
                <a:extLst>
                  <a:ext uri="{FF2B5EF4-FFF2-40B4-BE49-F238E27FC236}">
                    <a16:creationId xmlns:a16="http://schemas.microsoft.com/office/drawing/2014/main" id="{D2EACD8E-B0F3-7248-9424-73BD6B23C7C5}"/>
                  </a:ext>
                </a:extLst>
              </p:cNvPr>
              <p:cNvGrpSpPr/>
              <p:nvPr/>
            </p:nvGrpSpPr>
            <p:grpSpPr>
              <a:xfrm>
                <a:off x="1593417" y="2110302"/>
                <a:ext cx="1013282" cy="1868443"/>
                <a:chOff x="835734" y="2098011"/>
                <a:chExt cx="1013282" cy="1868443"/>
              </a:xfrm>
            </p:grpSpPr>
            <p:sp>
              <p:nvSpPr>
                <p:cNvPr id="56" name="Rectangle 55"/>
                <p:cNvSpPr/>
                <p:nvPr/>
              </p:nvSpPr>
              <p:spPr>
                <a:xfrm>
                  <a:off x="835734" y="2098011"/>
                  <a:ext cx="1013282" cy="409715"/>
                </a:xfrm>
                <a:prstGeom prst="rect">
                  <a:avLst/>
                </a:prstGeom>
              </p:spPr>
              <p:txBody>
                <a:bodyPr wrap="none">
                  <a:spAutoFit/>
                </a:bodyPr>
                <a:lstStyle/>
                <a:p>
                  <a:r>
                    <a:rPr lang="en-US" sz="2400" b="1" dirty="0">
                      <a:solidFill>
                        <a:schemeClr val="tx1">
                          <a:lumMod val="85000"/>
                          <a:lumOff val="15000"/>
                        </a:schemeClr>
                      </a:solidFill>
                    </a:rPr>
                    <a:t>ARM3</a:t>
                  </a:r>
                  <a:endParaRPr lang="en-US" sz="1600" b="1" dirty="0">
                    <a:solidFill>
                      <a:schemeClr val="tx1">
                        <a:lumMod val="85000"/>
                        <a:lumOff val="15000"/>
                      </a:schemeClr>
                    </a:solidFill>
                  </a:endParaRPr>
                </a:p>
              </p:txBody>
            </p:sp>
            <p:grpSp>
              <p:nvGrpSpPr>
                <p:cNvPr id="7" name="2 Grupo"/>
                <p:cNvGrpSpPr/>
                <p:nvPr/>
              </p:nvGrpSpPr>
              <p:grpSpPr>
                <a:xfrm>
                  <a:off x="1197005" y="2529080"/>
                  <a:ext cx="190507" cy="965113"/>
                  <a:chOff x="1077661" y="1787812"/>
                  <a:chExt cx="135019" cy="918087"/>
                </a:xfrm>
              </p:grpSpPr>
              <p:sp>
                <p:nvSpPr>
                  <p:cNvPr id="8" name="25 Elipse"/>
                  <p:cNvSpPr/>
                  <p:nvPr/>
                </p:nvSpPr>
                <p:spPr>
                  <a:xfrm>
                    <a:off x="1077661"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 name="40 Conector recto"/>
                  <p:cNvCxnSpPr/>
                  <p:nvPr/>
                </p:nvCxnSpPr>
                <p:spPr>
                  <a:xfrm flipV="1">
                    <a:off x="1143454"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41 Elipse"/>
                  <p:cNvSpPr/>
                  <p:nvPr/>
                </p:nvSpPr>
                <p:spPr>
                  <a:xfrm>
                    <a:off x="1099678"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2" name="TextBox 81"/>
                <p:cNvSpPr txBox="1"/>
                <p:nvPr/>
              </p:nvSpPr>
              <p:spPr>
                <a:xfrm>
                  <a:off x="920426" y="3556739"/>
                  <a:ext cx="843898" cy="409715"/>
                </a:xfrm>
                <a:prstGeom prst="rect">
                  <a:avLst/>
                </a:prstGeom>
                <a:noFill/>
              </p:spPr>
              <p:txBody>
                <a:bodyPr wrap="none" rtlCol="0">
                  <a:spAutoFit/>
                </a:bodyPr>
                <a:lstStyle/>
                <a:p>
                  <a:pPr algn="r"/>
                  <a:r>
                    <a:rPr lang="en-US" sz="2400" b="1" dirty="0">
                      <a:solidFill>
                        <a:schemeClr val="accent2">
                          <a:lumMod val="50000"/>
                        </a:schemeClr>
                      </a:solidFill>
                    </a:rPr>
                    <a:t>1990</a:t>
                  </a:r>
                  <a:endParaRPr lang="en-US" b="1" dirty="0">
                    <a:solidFill>
                      <a:schemeClr val="accent2">
                        <a:lumMod val="50000"/>
                      </a:schemeClr>
                    </a:solidFill>
                  </a:endParaRPr>
                </a:p>
              </p:txBody>
            </p:sp>
          </p:grpSp>
          <p:grpSp>
            <p:nvGrpSpPr>
              <p:cNvPr id="71" name="Gruppo 70">
                <a:extLst>
                  <a:ext uri="{FF2B5EF4-FFF2-40B4-BE49-F238E27FC236}">
                    <a16:creationId xmlns:a16="http://schemas.microsoft.com/office/drawing/2014/main" id="{28C97B69-A2A8-4248-9C3C-2BAA5393B270}"/>
                  </a:ext>
                </a:extLst>
              </p:cNvPr>
              <p:cNvGrpSpPr/>
              <p:nvPr/>
            </p:nvGrpSpPr>
            <p:grpSpPr>
              <a:xfrm>
                <a:off x="6376527" y="2099219"/>
                <a:ext cx="1013282" cy="1844018"/>
                <a:chOff x="3216192" y="2097366"/>
                <a:chExt cx="1013282" cy="1844018"/>
              </a:xfrm>
            </p:grpSpPr>
            <p:sp>
              <p:nvSpPr>
                <p:cNvPr id="72" name="Rectangle 55">
                  <a:extLst>
                    <a:ext uri="{FF2B5EF4-FFF2-40B4-BE49-F238E27FC236}">
                      <a16:creationId xmlns:a16="http://schemas.microsoft.com/office/drawing/2014/main" id="{C0E1CF47-C0C6-914C-8BBE-A459F9ED4CFA}"/>
                    </a:ext>
                  </a:extLst>
                </p:cNvPr>
                <p:cNvSpPr/>
                <p:nvPr/>
              </p:nvSpPr>
              <p:spPr>
                <a:xfrm>
                  <a:off x="3216192" y="2097366"/>
                  <a:ext cx="1013282" cy="409715"/>
                </a:xfrm>
                <a:prstGeom prst="rect">
                  <a:avLst/>
                </a:prstGeom>
              </p:spPr>
              <p:txBody>
                <a:bodyPr wrap="none">
                  <a:spAutoFit/>
                </a:bodyPr>
                <a:lstStyle/>
                <a:p>
                  <a:r>
                    <a:rPr lang="en-US" sz="2400" b="1" dirty="0">
                      <a:solidFill>
                        <a:schemeClr val="tx1">
                          <a:lumMod val="85000"/>
                          <a:lumOff val="15000"/>
                        </a:schemeClr>
                      </a:solidFill>
                    </a:rPr>
                    <a:t>ARM6</a:t>
                  </a:r>
                  <a:endParaRPr lang="en-US" sz="1400" b="1" dirty="0">
                    <a:solidFill>
                      <a:schemeClr val="tx1">
                        <a:lumMod val="85000"/>
                        <a:lumOff val="15000"/>
                      </a:schemeClr>
                    </a:solidFill>
                  </a:endParaRPr>
                </a:p>
              </p:txBody>
            </p:sp>
            <p:grpSp>
              <p:nvGrpSpPr>
                <p:cNvPr id="73" name="2 Grupo">
                  <a:extLst>
                    <a:ext uri="{FF2B5EF4-FFF2-40B4-BE49-F238E27FC236}">
                      <a16:creationId xmlns:a16="http://schemas.microsoft.com/office/drawing/2014/main" id="{57944E95-BA20-1640-89B5-C5EA3DF63EB7}"/>
                    </a:ext>
                  </a:extLst>
                </p:cNvPr>
                <p:cNvGrpSpPr/>
                <p:nvPr/>
              </p:nvGrpSpPr>
              <p:grpSpPr>
                <a:xfrm>
                  <a:off x="3563796" y="2529080"/>
                  <a:ext cx="190506" cy="965113"/>
                  <a:chOff x="2755107" y="1787812"/>
                  <a:chExt cx="135019" cy="918087"/>
                </a:xfrm>
              </p:grpSpPr>
              <p:sp>
                <p:nvSpPr>
                  <p:cNvPr id="81" name="25 Elipse">
                    <a:extLst>
                      <a:ext uri="{FF2B5EF4-FFF2-40B4-BE49-F238E27FC236}">
                        <a16:creationId xmlns:a16="http://schemas.microsoft.com/office/drawing/2014/main" id="{FEE07709-E6BA-3942-941B-B479F5081871}"/>
                      </a:ext>
                    </a:extLst>
                  </p:cNvPr>
                  <p:cNvSpPr/>
                  <p:nvPr/>
                </p:nvSpPr>
                <p:spPr>
                  <a:xfrm>
                    <a:off x="2755107" y="2570899"/>
                    <a:ext cx="135019" cy="135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dirty="0">
                      <a:solidFill>
                        <a:schemeClr val="accent2"/>
                      </a:solidFill>
                      <a:latin typeface="Helvetica" panose="020B0604020202020204" pitchFamily="34" charset="0"/>
                      <a:ea typeface="Segoe UI" panose="020B0502040204020203" pitchFamily="34" charset="0"/>
                      <a:cs typeface="Helvetica" panose="020B0604020202020204" pitchFamily="34" charset="0"/>
                    </a:endParaRPr>
                  </a:p>
                </p:txBody>
              </p:sp>
              <p:cxnSp>
                <p:nvCxnSpPr>
                  <p:cNvPr id="92" name="40 Conector recto">
                    <a:extLst>
                      <a:ext uri="{FF2B5EF4-FFF2-40B4-BE49-F238E27FC236}">
                        <a16:creationId xmlns:a16="http://schemas.microsoft.com/office/drawing/2014/main" id="{E27AE237-0E0A-3446-A6BB-611C7B7F6207}"/>
                      </a:ext>
                    </a:extLst>
                  </p:cNvPr>
                  <p:cNvCxnSpPr/>
                  <p:nvPr/>
                </p:nvCxnSpPr>
                <p:spPr>
                  <a:xfrm flipV="1">
                    <a:off x="2822491" y="1857792"/>
                    <a:ext cx="5547" cy="71310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93" name="41 Elipse">
                    <a:extLst>
                      <a:ext uri="{FF2B5EF4-FFF2-40B4-BE49-F238E27FC236}">
                        <a16:creationId xmlns:a16="http://schemas.microsoft.com/office/drawing/2014/main" id="{3CFD26FD-CCED-8545-9E9A-B36362970A36}"/>
                      </a:ext>
                    </a:extLst>
                  </p:cNvPr>
                  <p:cNvSpPr/>
                  <p:nvPr/>
                </p:nvSpPr>
                <p:spPr>
                  <a:xfrm>
                    <a:off x="2786813" y="1787812"/>
                    <a:ext cx="81011" cy="810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2" tIns="34286" rIns="68572" bIns="34286" rtlCol="0" anchor="ctr"/>
                  <a:lstStyle/>
                  <a:p>
                    <a:pPr algn="ctr"/>
                    <a:endParaRPr lang="es-MX" sz="1050">
                      <a:solidFill>
                        <a:schemeClr val="tx1"/>
                      </a:solidFill>
                      <a:latin typeface="Helvetica" panose="020B0604020202020204" pitchFamily="34" charset="0"/>
                      <a:ea typeface="Segoe UI" panose="020B0502040204020203" pitchFamily="34" charset="0"/>
                      <a:cs typeface="Helvetica" panose="020B0604020202020204" pitchFamily="34" charset="0"/>
                    </a:endParaRPr>
                  </a:p>
                </p:txBody>
              </p:sp>
            </p:grpSp>
            <p:sp>
              <p:nvSpPr>
                <p:cNvPr id="80" name="TextBox 81">
                  <a:extLst>
                    <a:ext uri="{FF2B5EF4-FFF2-40B4-BE49-F238E27FC236}">
                      <a16:creationId xmlns:a16="http://schemas.microsoft.com/office/drawing/2014/main" id="{D8852991-9DBB-3A47-AD91-F089A98C6D9A}"/>
                    </a:ext>
                  </a:extLst>
                </p:cNvPr>
                <p:cNvSpPr txBox="1"/>
                <p:nvPr/>
              </p:nvSpPr>
              <p:spPr>
                <a:xfrm>
                  <a:off x="3252428" y="3531669"/>
                  <a:ext cx="843898" cy="409715"/>
                </a:xfrm>
                <a:prstGeom prst="rect">
                  <a:avLst/>
                </a:prstGeom>
                <a:noFill/>
              </p:spPr>
              <p:txBody>
                <a:bodyPr wrap="none" rtlCol="0">
                  <a:spAutoFit/>
                </a:bodyPr>
                <a:lstStyle/>
                <a:p>
                  <a:pPr algn="r"/>
                  <a:r>
                    <a:rPr lang="en-US" sz="2400" b="1" dirty="0">
                      <a:solidFill>
                        <a:schemeClr val="accent2">
                          <a:lumMod val="50000"/>
                        </a:schemeClr>
                      </a:solidFill>
                    </a:rPr>
                    <a:t>1991</a:t>
                  </a:r>
                  <a:endParaRPr lang="en-US" b="1" dirty="0">
                    <a:solidFill>
                      <a:schemeClr val="accent2">
                        <a:lumMod val="50000"/>
                      </a:schemeClr>
                    </a:solidFill>
                  </a:endParaRPr>
                </a:p>
              </p:txBody>
            </p:sp>
          </p:grpSp>
        </p:grpSp>
      </p:grpSp>
      <p:sp>
        <p:nvSpPr>
          <p:cNvPr id="168" name="Title 1">
            <a:extLst>
              <a:ext uri="{FF2B5EF4-FFF2-40B4-BE49-F238E27FC236}">
                <a16:creationId xmlns:a16="http://schemas.microsoft.com/office/drawing/2014/main" id="{B5FDBF27-6979-824A-BDD4-A750028BFF09}"/>
              </a:ext>
            </a:extLst>
          </p:cNvPr>
          <p:cNvSpPr>
            <a:spLocks noGrp="1"/>
          </p:cNvSpPr>
          <p:nvPr>
            <p:ph type="title"/>
          </p:nvPr>
        </p:nvSpPr>
        <p:spPr>
          <a:xfrm>
            <a:off x="993605" y="76200"/>
            <a:ext cx="10249195" cy="711081"/>
          </a:xfrm>
        </p:spPr>
        <p:txBody>
          <a:bodyPr/>
          <a:lstStyle/>
          <a:p>
            <a:pPr algn="ctr"/>
            <a:r>
              <a:rPr lang="en-US" dirty="0">
                <a:solidFill>
                  <a:schemeClr val="tx2">
                    <a:lumMod val="50000"/>
                  </a:schemeClr>
                </a:solidFill>
                <a:latin typeface="Roboto Light" panose="02000000000000000000" pitchFamily="2" charset="0"/>
                <a:ea typeface="Roboto Light" panose="02000000000000000000" pitchFamily="2" charset="0"/>
              </a:rPr>
              <a:t>ARM &amp; INTEL historical evolution </a:t>
            </a:r>
          </a:p>
        </p:txBody>
      </p:sp>
      <p:sp>
        <p:nvSpPr>
          <p:cNvPr id="2" name="Segnaposto piè di pagina 1">
            <a:extLst>
              <a:ext uri="{FF2B5EF4-FFF2-40B4-BE49-F238E27FC236}">
                <a16:creationId xmlns:a16="http://schemas.microsoft.com/office/drawing/2014/main" id="{4B3C1063-2E90-8944-8575-E7DAC08B1270}"/>
              </a:ext>
            </a:extLst>
          </p:cNvPr>
          <p:cNvSpPr>
            <a:spLocks noGrp="1"/>
          </p:cNvSpPr>
          <p:nvPr>
            <p:ph type="ftr" sz="quarter" idx="11"/>
          </p:nvPr>
        </p:nvSpPr>
        <p:spPr/>
        <p:txBody>
          <a:bodyPr/>
          <a:lstStyle/>
          <a:p>
            <a:r>
              <a:rPr lang="en-US"/>
              <a:t>Processors Historical Evolution 
</a:t>
            </a:r>
            <a:endParaRPr lang="en-US" dirty="0"/>
          </a:p>
        </p:txBody>
      </p:sp>
      <p:sp>
        <p:nvSpPr>
          <p:cNvPr id="11" name="Segnaposto numero diapositiva 10">
            <a:extLst>
              <a:ext uri="{FF2B5EF4-FFF2-40B4-BE49-F238E27FC236}">
                <a16:creationId xmlns:a16="http://schemas.microsoft.com/office/drawing/2014/main" id="{2997848A-8E69-A449-8C54-B8B60CC1A66F}"/>
              </a:ext>
            </a:extLst>
          </p:cNvPr>
          <p:cNvSpPr>
            <a:spLocks noGrp="1"/>
          </p:cNvSpPr>
          <p:nvPr>
            <p:ph type="sldNum" sz="quarter" idx="12"/>
          </p:nvPr>
        </p:nvSpPr>
        <p:spPr/>
        <p:txBody>
          <a:bodyPr/>
          <a:lstStyle/>
          <a:p>
            <a:fld id="{DEC90E6D-7B2E-4EC5-B9F8-35F4AE9AC514}" type="slidenum">
              <a:rPr lang="en-US" smtClean="0"/>
              <a:pPr/>
              <a:t>9</a:t>
            </a:fld>
            <a:endParaRPr lang="en-US" dirty="0"/>
          </a:p>
        </p:txBody>
      </p:sp>
      <p:grpSp>
        <p:nvGrpSpPr>
          <p:cNvPr id="23" name="Gruppo 22">
            <a:extLst>
              <a:ext uri="{FF2B5EF4-FFF2-40B4-BE49-F238E27FC236}">
                <a16:creationId xmlns:a16="http://schemas.microsoft.com/office/drawing/2014/main" id="{DC87DBA4-623F-A045-8231-3C2D5500A31C}"/>
              </a:ext>
            </a:extLst>
          </p:cNvPr>
          <p:cNvGrpSpPr/>
          <p:nvPr/>
        </p:nvGrpSpPr>
        <p:grpSpPr>
          <a:xfrm>
            <a:off x="993603" y="990600"/>
            <a:ext cx="5976002" cy="457200"/>
            <a:chOff x="993603" y="990600"/>
            <a:chExt cx="5976002" cy="457200"/>
          </a:xfrm>
        </p:grpSpPr>
        <p:sp>
          <p:nvSpPr>
            <p:cNvPr id="24" name="Rettangolo 23">
              <a:extLst>
                <a:ext uri="{FF2B5EF4-FFF2-40B4-BE49-F238E27FC236}">
                  <a16:creationId xmlns:a16="http://schemas.microsoft.com/office/drawing/2014/main" id="{C5AE017D-853C-7E47-A02A-F13B2627D021}"/>
                </a:ext>
              </a:extLst>
            </p:cNvPr>
            <p:cNvSpPr/>
            <p:nvPr/>
          </p:nvSpPr>
          <p:spPr>
            <a:xfrm>
              <a:off x="993603" y="990600"/>
              <a:ext cx="5976001" cy="369332"/>
            </a:xfrm>
            <a:prstGeom prst="rect">
              <a:avLst/>
            </a:prstGeom>
          </p:spPr>
          <p:txBody>
            <a:bodyPr wrap="square">
              <a:spAutoFit/>
            </a:bodyPr>
            <a:lstStyle/>
            <a:p>
              <a:r>
                <a:rPr lang="en-US" spc="200" dirty="0">
                  <a:solidFill>
                    <a:schemeClr val="tx2">
                      <a:lumMod val="50000"/>
                    </a:schemeClr>
                  </a:solidFill>
                </a:rPr>
                <a:t>Processors Timeline from 1990 to 2019</a:t>
              </a:r>
            </a:p>
          </p:txBody>
        </p:sp>
        <p:cxnSp>
          <p:nvCxnSpPr>
            <p:cNvPr id="25" name="Connettore 1 24">
              <a:extLst>
                <a:ext uri="{FF2B5EF4-FFF2-40B4-BE49-F238E27FC236}">
                  <a16:creationId xmlns:a16="http://schemas.microsoft.com/office/drawing/2014/main" id="{B14342BF-E07B-4747-8762-4015CC1E079D}"/>
                </a:ext>
              </a:extLst>
            </p:cNvPr>
            <p:cNvCxnSpPr>
              <a:cxnSpLocks/>
            </p:cNvCxnSpPr>
            <p:nvPr/>
          </p:nvCxnSpPr>
          <p:spPr>
            <a:xfrm>
              <a:off x="993605" y="1447800"/>
              <a:ext cx="5976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22" name="Immagine 21" descr="Immagine che contiene elettronico, circuito&#10;&#10;Descrizione generata automaticamente">
            <a:extLst>
              <a:ext uri="{FF2B5EF4-FFF2-40B4-BE49-F238E27FC236}">
                <a16:creationId xmlns:a16="http://schemas.microsoft.com/office/drawing/2014/main" id="{0E360316-D961-5A41-BA6F-B07A4AD96C05}"/>
              </a:ext>
            </a:extLst>
          </p:cNvPr>
          <p:cNvPicPr>
            <a:picLocks noChangeAspect="1"/>
          </p:cNvPicPr>
          <p:nvPr/>
        </p:nvPicPr>
        <p:blipFill>
          <a:blip r:embed="rId4">
            <a:clrChange>
              <a:clrFrom>
                <a:srgbClr val="FEFFFA"/>
              </a:clrFrom>
              <a:clrTo>
                <a:srgbClr val="FEFFFA">
                  <a:alpha val="0"/>
                </a:srgbClr>
              </a:clrTo>
            </a:clrChange>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val="0"/>
              </a:ext>
            </a:extLst>
          </a:blip>
          <a:stretch>
            <a:fillRect/>
          </a:stretch>
        </p:blipFill>
        <p:spPr>
          <a:xfrm>
            <a:off x="6118202" y="4186741"/>
            <a:ext cx="4363970" cy="18503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740751717"/>
      </p:ext>
    </p:extLst>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1130-crm-circular-squared-powerpoint-diagram-with-arrows</Template>
  <TotalTime>4395</TotalTime>
  <Words>3974</Words>
  <Application>Microsoft Office PowerPoint</Application>
  <PresentationFormat>Widescreen</PresentationFormat>
  <Paragraphs>721</Paragraphs>
  <Slides>34</Slides>
  <Notes>11</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34</vt:i4>
      </vt:variant>
    </vt:vector>
  </HeadingPairs>
  <TitlesOfParts>
    <vt:vector size="44" baseType="lpstr">
      <vt:lpstr>Arial</vt:lpstr>
      <vt:lpstr>Calibri</vt:lpstr>
      <vt:lpstr>Cambria</vt:lpstr>
      <vt:lpstr>Helvetica</vt:lpstr>
      <vt:lpstr>Roboto</vt:lpstr>
      <vt:lpstr>Roboto Condensed</vt:lpstr>
      <vt:lpstr>Roboto Light</vt:lpstr>
      <vt:lpstr>Trebuchet MS</vt:lpstr>
      <vt:lpstr>Wingdings</vt:lpstr>
      <vt:lpstr>2_Office Theme</vt:lpstr>
      <vt:lpstr>PROCESSORS HISTORICAL EVOLUTION</vt:lpstr>
      <vt:lpstr>Presentazione standard di PowerPoint</vt:lpstr>
      <vt:lpstr>Processors infancy – from Intel to ARM</vt:lpstr>
      <vt:lpstr>Presentazione standard di PowerPoint</vt:lpstr>
      <vt:lpstr>ARM Processor Architecture</vt:lpstr>
      <vt:lpstr>The birth of ARM processor</vt:lpstr>
      <vt:lpstr>From Acorn RISC Machines to Advanced RISC Machines</vt:lpstr>
      <vt:lpstr>Presentazione standard di PowerPoint</vt:lpstr>
      <vt:lpstr>ARM &amp; INTEL historical evolution </vt:lpstr>
      <vt:lpstr>ARM processors improvement </vt:lpstr>
      <vt:lpstr>ARM &amp; INTEL historical evolution </vt:lpstr>
      <vt:lpstr>Intel processors improvement </vt:lpstr>
      <vt:lpstr>ARM &amp; INTEL historical evolution </vt:lpstr>
      <vt:lpstr>ARM - SIMD Introduction</vt:lpstr>
      <vt:lpstr>ARM &amp; INTEL historical evolution </vt:lpstr>
      <vt:lpstr>Intel processors improvement </vt:lpstr>
      <vt:lpstr>The P6 family of processors</vt:lpstr>
      <vt:lpstr>ARM &amp; INTEL historical evolution </vt:lpstr>
      <vt:lpstr>The Mobile processor</vt:lpstr>
      <vt:lpstr>ARM &amp; INTEL historical evolution </vt:lpstr>
      <vt:lpstr>The new architecture introduction</vt:lpstr>
      <vt:lpstr>ARM &amp; INTEL historical evolution </vt:lpstr>
      <vt:lpstr>Microcontroller cores</vt:lpstr>
      <vt:lpstr>ARM &amp; INTEL historical evolution </vt:lpstr>
      <vt:lpstr>Real-Time and Applications processors</vt:lpstr>
      <vt:lpstr>ARM &amp; INTEL historical evolution </vt:lpstr>
      <vt:lpstr>The Intel Core family </vt:lpstr>
      <vt:lpstr>ARM &amp; INTEL historical evolution </vt:lpstr>
      <vt:lpstr>The new processors</vt:lpstr>
      <vt:lpstr>Presentazione standard di PowerPoint</vt:lpstr>
      <vt:lpstr>References</vt:lpstr>
      <vt:lpstr>References</vt:lpstr>
      <vt:lpstr>References</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CRM Circular Squared Diagram with Arrows</dc:title>
  <dc:creator>SlideHunter</dc:creator>
  <cp:lastModifiedBy>Luigi Pomante</cp:lastModifiedBy>
  <cp:revision>550</cp:revision>
  <dcterms:created xsi:type="dcterms:W3CDTF">2013-07-18T10:47:15Z</dcterms:created>
  <dcterms:modified xsi:type="dcterms:W3CDTF">2024-04-27T07:14:51Z</dcterms:modified>
</cp:coreProperties>
</file>